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72" r:id="rId4"/>
    <p:sldId id="266" r:id="rId5"/>
    <p:sldId id="267" r:id="rId6"/>
    <p:sldId id="268" r:id="rId7"/>
    <p:sldId id="269" r:id="rId8"/>
    <p:sldId id="270" r:id="rId9"/>
    <p:sldId id="271" r:id="rId10"/>
    <p:sldId id="273" r:id="rId11"/>
    <p:sldId id="274" r:id="rId12"/>
    <p:sldId id="275" r:id="rId13"/>
    <p:sldId id="276" r:id="rId14"/>
    <p:sldId id="290" r:id="rId15"/>
    <p:sldId id="294" r:id="rId16"/>
    <p:sldId id="291" r:id="rId17"/>
    <p:sldId id="292" r:id="rId18"/>
    <p:sldId id="293" r:id="rId19"/>
    <p:sldId id="297" r:id="rId20"/>
    <p:sldId id="296" r:id="rId21"/>
    <p:sldId id="277" r:id="rId22"/>
    <p:sldId id="279" r:id="rId23"/>
    <p:sldId id="278" r:id="rId24"/>
    <p:sldId id="280" r:id="rId25"/>
    <p:sldId id="281" r:id="rId26"/>
    <p:sldId id="282" r:id="rId27"/>
    <p:sldId id="283" r:id="rId28"/>
    <p:sldId id="284" r:id="rId29"/>
    <p:sldId id="285" r:id="rId30"/>
    <p:sldId id="286" r:id="rId31"/>
    <p:sldId id="295" r:id="rId32"/>
    <p:sldId id="288"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845"/>
    <a:srgbClr val="2E2B75"/>
    <a:srgbClr val="9E905C"/>
    <a:srgbClr val="E5E1D3"/>
    <a:srgbClr val="DED8C8"/>
    <a:srgbClr val="343177"/>
    <a:srgbClr val="C8C0A3"/>
    <a:srgbClr val="D6E9CE"/>
    <a:srgbClr val="F9CABC"/>
    <a:srgbClr val="E4E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84BB8-3648-4355-9D54-708E70D3C368}" type="datetimeFigureOut">
              <a:rPr lang="fr-FR" smtClean="0"/>
              <a:t>19/02/2024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7D226-A420-4412-974B-5716675B8701}" type="slidenum">
              <a:rPr lang="fr-FR" smtClean="0"/>
              <a:t>‹N°›</a:t>
            </a:fld>
            <a:endParaRPr lang="fr-FR"/>
          </a:p>
        </p:txBody>
      </p:sp>
    </p:spTree>
    <p:extLst>
      <p:ext uri="{BB962C8B-B14F-4D97-AF65-F5344CB8AC3E}">
        <p14:creationId xmlns:p14="http://schemas.microsoft.com/office/powerpoint/2010/main" val="47705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Donnée inexploitable car 66,9% x 124 = 83 diplômés en emplois salarié en France à 18 mois, hors 124 – 55 = 69 diplômés ne poursuivant pas d’études.</a:t>
            </a:r>
          </a:p>
        </p:txBody>
      </p:sp>
      <p:sp>
        <p:nvSpPr>
          <p:cNvPr id="4" name="Espace réservé du numéro de diapositive 3"/>
          <p:cNvSpPr>
            <a:spLocks noGrp="1"/>
          </p:cNvSpPr>
          <p:nvPr>
            <p:ph type="sldNum" sz="quarter" idx="5"/>
          </p:nvPr>
        </p:nvSpPr>
        <p:spPr/>
        <p:txBody>
          <a:bodyPr/>
          <a:lstStyle/>
          <a:p>
            <a:fld id="{0587D226-A420-4412-974B-5716675B8701}" type="slidenum">
              <a:rPr lang="fr-FR" smtClean="0"/>
              <a:t>16</a:t>
            </a:fld>
            <a:endParaRPr lang="fr-FR"/>
          </a:p>
        </p:txBody>
      </p:sp>
    </p:spTree>
    <p:extLst>
      <p:ext uri="{BB962C8B-B14F-4D97-AF65-F5344CB8AC3E}">
        <p14:creationId xmlns:p14="http://schemas.microsoft.com/office/powerpoint/2010/main" val="43206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Donnée inexploitable car 66,9% x 124 = 83 diplômés en emplois salarié en France à 18 mois, hors 124 – 55 = 69 diplômés ne poursuivant pas d’études.</a:t>
            </a:r>
          </a:p>
        </p:txBody>
      </p:sp>
      <p:sp>
        <p:nvSpPr>
          <p:cNvPr id="4" name="Espace réservé du numéro de diapositive 3"/>
          <p:cNvSpPr>
            <a:spLocks noGrp="1"/>
          </p:cNvSpPr>
          <p:nvPr>
            <p:ph type="sldNum" sz="quarter" idx="5"/>
          </p:nvPr>
        </p:nvSpPr>
        <p:spPr/>
        <p:txBody>
          <a:bodyPr/>
          <a:lstStyle/>
          <a:p>
            <a:fld id="{0587D226-A420-4412-974B-5716675B8701}" type="slidenum">
              <a:rPr lang="fr-FR" smtClean="0"/>
              <a:t>17</a:t>
            </a:fld>
            <a:endParaRPr lang="fr-FR"/>
          </a:p>
        </p:txBody>
      </p:sp>
    </p:spTree>
    <p:extLst>
      <p:ext uri="{BB962C8B-B14F-4D97-AF65-F5344CB8AC3E}">
        <p14:creationId xmlns:p14="http://schemas.microsoft.com/office/powerpoint/2010/main" val="212715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Donnée inexploitable car 66,9% x 124 = 83 diplômés en emplois salarié en France à 18 mois, hors 124 – 55 = 69 diplômés ne poursuivant pas d’études.</a:t>
            </a:r>
          </a:p>
        </p:txBody>
      </p:sp>
      <p:sp>
        <p:nvSpPr>
          <p:cNvPr id="4" name="Espace réservé du numéro de diapositive 3"/>
          <p:cNvSpPr>
            <a:spLocks noGrp="1"/>
          </p:cNvSpPr>
          <p:nvPr>
            <p:ph type="sldNum" sz="quarter" idx="5"/>
          </p:nvPr>
        </p:nvSpPr>
        <p:spPr/>
        <p:txBody>
          <a:bodyPr/>
          <a:lstStyle/>
          <a:p>
            <a:fld id="{0587D226-A420-4412-974B-5716675B8701}" type="slidenum">
              <a:rPr lang="fr-FR" smtClean="0"/>
              <a:t>18</a:t>
            </a:fld>
            <a:endParaRPr lang="fr-FR"/>
          </a:p>
        </p:txBody>
      </p:sp>
    </p:spTree>
    <p:extLst>
      <p:ext uri="{BB962C8B-B14F-4D97-AF65-F5344CB8AC3E}">
        <p14:creationId xmlns:p14="http://schemas.microsoft.com/office/powerpoint/2010/main" val="200000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E5824-08D2-4CA0-AF69-37B3691FED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5F21006-3027-4CC0-B71A-A2C0D8C0B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443EE08-3979-47EF-8248-DD0D1F6B51B9}"/>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AC5CE8F8-0454-4735-9B0A-816C2CD35F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E2453E-C7C8-4B27-B3A8-2111BF728F27}"/>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19403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FC361-B572-4C89-8E5D-0F4E359C5D9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3CFF165-0B6E-42F9-B16E-207559FC7D8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5AEEAD-D1FD-4F27-B79A-1D41D43E1CB4}"/>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7A7161DC-21EC-422B-9BB2-4D9A78B663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9AD4F1-586A-49BD-8195-844C775EE7F3}"/>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41293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CABC3A-476C-4F13-BF38-DF35FCB3BB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EA6D266-1F0C-4375-8219-FC9AADD077F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00E8CA-DAED-4349-82F8-AE7738F56A5E}"/>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DAFC1702-80ED-49DC-8624-D0CA6A7F38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E3ABC3-A6A0-4C0E-B310-31B030C3A792}"/>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332139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21928-C5AF-4B06-9C38-A985564954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2581CA-5017-498F-A8C3-292C1FDB807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3CFDE1-87BA-431E-A9D4-247B3032D568}"/>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6E3DC794-9BAB-4AD3-9F5E-27B1468FC2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78D354-50BF-48BD-B7E7-E7C59CCCBDAF}"/>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138698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2F232-9797-4FB7-8328-BB946B81AF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B37904-808A-4436-9152-AFC3EA495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8E997EE-DA61-465C-B11F-4C9270C6196B}"/>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93B9AC54-46A6-44EE-A796-392AA40B73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05C329-68DD-48F0-8160-0F596D45CECF}"/>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324266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FE0F2-4B74-484C-9A68-CC6DEC6999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D5BFB8-6ADF-4FA1-AE11-992213C6E96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7FADDA9-C348-4FD0-8488-B604FC7C116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483EA9-71D2-4B71-8FD3-D348D5C11843}"/>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B07CECFD-C049-4E8B-BF27-045DC1D07A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3BF17B3-75B7-466E-88D5-724D5255ABF2}"/>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134156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39A6E-52A7-4680-AE04-A0DE9B9944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3ED0919-636B-417F-A19A-03E9F6E6F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FA88AA1-469C-4871-9AAD-2EC4CBDD274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17F2A9C-F450-46BA-A8EA-E1431E71A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4DB5D34-EBA5-4950-A827-193F77B5133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538CFB2-E0E6-4CF4-A2A2-E73086048369}"/>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8" name="Espace réservé du pied de page 7">
            <a:extLst>
              <a:ext uri="{FF2B5EF4-FFF2-40B4-BE49-F238E27FC236}">
                <a16:creationId xmlns:a16="http://schemas.microsoft.com/office/drawing/2014/main" id="{79DC9988-233E-413E-8837-9957DB5BD3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078A3E8-6297-4A62-868C-1CAD73968AC2}"/>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387312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15DEA-D016-431F-917C-4681E9E1EEA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4A395DB-883F-4D79-B66B-A9226FBAA1AA}"/>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4" name="Espace réservé du pied de page 3">
            <a:extLst>
              <a:ext uri="{FF2B5EF4-FFF2-40B4-BE49-F238E27FC236}">
                <a16:creationId xmlns:a16="http://schemas.microsoft.com/office/drawing/2014/main" id="{0BA9E678-4785-43EF-AA01-E569583EE5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B8FAFC4-6731-4965-B3F6-D98D5933E907}"/>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21503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1ADED6-E534-44BC-AC16-9A0B09943E6C}"/>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3" name="Espace réservé du pied de page 2">
            <a:extLst>
              <a:ext uri="{FF2B5EF4-FFF2-40B4-BE49-F238E27FC236}">
                <a16:creationId xmlns:a16="http://schemas.microsoft.com/office/drawing/2014/main" id="{623DE046-AB30-497C-8833-369DC9483C3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D70542E-1740-4B97-A18F-20ABA6CEB388}"/>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44195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08D50-8441-4699-8084-8419DDB3B7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6C7B05-A04E-4100-93EB-9840727A5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71D843F-000D-465C-B2C4-658D37287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4A73A92-5B89-4AB3-8219-A2120116A356}"/>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88191D5D-DFE9-4736-8A21-BBEACF8F3F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2A65CE-9E61-49F4-9368-65B03E25F4A2}"/>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311625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E0884-62B8-42EB-84AC-28F530EADC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A5D0F2-EFCC-4F62-A203-EBEA7AE61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016B76-911E-432B-B1D5-58946B8F6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6D2288C-2192-46CD-BF5A-8ADED902DC4A}"/>
              </a:ext>
            </a:extLst>
          </p:cNvPr>
          <p:cNvSpPr>
            <a:spLocks noGrp="1"/>
          </p:cNvSpPr>
          <p:nvPr>
            <p:ph type="dt" sz="half" idx="10"/>
          </p:nvPr>
        </p:nvSpPr>
        <p:spPr/>
        <p:txBody>
          <a:bodyPr/>
          <a:lstStyle/>
          <a:p>
            <a:fld id="{CA3B1D74-15D6-4ABD-87D7-2D5CEC0B63EE}"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C091EB8D-3E16-45B2-81C9-1928CB4BAC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B91811-42DC-40E2-931D-FE056BCE61C6}"/>
              </a:ext>
            </a:extLst>
          </p:cNvPr>
          <p:cNvSpPr>
            <a:spLocks noGrp="1"/>
          </p:cNvSpPr>
          <p:nvPr>
            <p:ph type="sldNum" sz="quarter" idx="12"/>
          </p:nvPr>
        </p:nvSpPr>
        <p:spPr/>
        <p:txBody>
          <a:bodyPr/>
          <a:lstStyle/>
          <a:p>
            <a:fld id="{74281AB6-EC60-476A-B9FC-98F983682871}" type="slidenum">
              <a:rPr lang="fr-FR" smtClean="0"/>
              <a:t>‹N°›</a:t>
            </a:fld>
            <a:endParaRPr lang="fr-FR"/>
          </a:p>
        </p:txBody>
      </p:sp>
    </p:spTree>
    <p:extLst>
      <p:ext uri="{BB962C8B-B14F-4D97-AF65-F5344CB8AC3E}">
        <p14:creationId xmlns:p14="http://schemas.microsoft.com/office/powerpoint/2010/main" val="207486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12C17D-E1D7-4496-A497-03AA576E9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167113-6AFC-48FF-9A33-D846D30A5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F3D2FC-6440-4B55-AA15-DAEA9D7F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B1D74-15D6-4ABD-87D7-2D5CEC0B63EE}"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50356DFE-8E6F-4052-8CFE-A88C62CDE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6B0ABA-E483-46A0-A90F-64CC78F77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81AB6-EC60-476A-B9FC-98F983682871}" type="slidenum">
              <a:rPr lang="fr-FR" smtClean="0"/>
              <a:t>‹N°›</a:t>
            </a:fld>
            <a:endParaRPr lang="fr-FR"/>
          </a:p>
        </p:txBody>
      </p:sp>
    </p:spTree>
    <p:extLst>
      <p:ext uri="{BB962C8B-B14F-4D97-AF65-F5344CB8AC3E}">
        <p14:creationId xmlns:p14="http://schemas.microsoft.com/office/powerpoint/2010/main" val="125398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univ-st-etienne.fr/fr/formation/statistiques-et-enquete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onmasterujm@univ-st-etienne.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monmaster.gouv.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monmaster.gouv.fr/calendr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964769" y="0"/>
            <a:ext cx="11227231" cy="6858000"/>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F4C75C35-B3E9-42BC-9AB8-5D0997FE0105}"/>
              </a:ext>
            </a:extLst>
          </p:cNvPr>
          <p:cNvSpPr/>
          <p:nvPr/>
        </p:nvSpPr>
        <p:spPr>
          <a:xfrm>
            <a:off x="0" y="0"/>
            <a:ext cx="2367366"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a:extLst>
              <a:ext uri="{FF2B5EF4-FFF2-40B4-BE49-F238E27FC236}">
                <a16:creationId xmlns:a16="http://schemas.microsoft.com/office/drawing/2014/main" id="{910C17F1-39CB-4EB8-ADA4-349B6C961E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214" y="425106"/>
            <a:ext cx="1577196" cy="704705"/>
          </a:xfrm>
          <a:prstGeom prst="rect">
            <a:avLst/>
          </a:prstGeom>
        </p:spPr>
      </p:pic>
      <p:sp>
        <p:nvSpPr>
          <p:cNvPr id="7" name="ZoneTexte 6">
            <a:extLst>
              <a:ext uri="{FF2B5EF4-FFF2-40B4-BE49-F238E27FC236}">
                <a16:creationId xmlns:a16="http://schemas.microsoft.com/office/drawing/2014/main" id="{B5403253-9F44-4D3D-B436-7AAD336AF9A8}"/>
              </a:ext>
            </a:extLst>
          </p:cNvPr>
          <p:cNvSpPr txBox="1"/>
          <p:nvPr/>
        </p:nvSpPr>
        <p:spPr>
          <a:xfrm>
            <a:off x="863434" y="1778430"/>
            <a:ext cx="11227231" cy="1754326"/>
          </a:xfrm>
          <a:prstGeom prst="rect">
            <a:avLst/>
          </a:prstGeom>
          <a:noFill/>
        </p:spPr>
        <p:txBody>
          <a:bodyPr wrap="square" rtlCol="0">
            <a:spAutoFit/>
          </a:bodyPr>
          <a:lstStyle/>
          <a:p>
            <a:r>
              <a:rPr lang="fr-FR" sz="5400" dirty="0">
                <a:solidFill>
                  <a:schemeClr val="bg1"/>
                </a:solidFill>
                <a:highlight>
                  <a:srgbClr val="E94845"/>
                </a:highlight>
                <a:latin typeface="Sora ExtraBold" pitchFamily="2" charset="0"/>
                <a:cs typeface="Sora ExtraBold" pitchFamily="2" charset="0"/>
              </a:rPr>
              <a:t>Préparer sa candidature en M1 </a:t>
            </a:r>
          </a:p>
          <a:p>
            <a:r>
              <a:rPr lang="fr-FR" sz="5400" dirty="0">
                <a:solidFill>
                  <a:schemeClr val="bg1"/>
                </a:solidFill>
                <a:highlight>
                  <a:srgbClr val="E94845"/>
                </a:highlight>
                <a:latin typeface="Sora ExtraBold" pitchFamily="2" charset="0"/>
                <a:cs typeface="Sora ExtraBold" pitchFamily="2" charset="0"/>
              </a:rPr>
              <a:t>via la plateforme Mon Master</a:t>
            </a:r>
          </a:p>
        </p:txBody>
      </p:sp>
      <p:sp>
        <p:nvSpPr>
          <p:cNvPr id="8" name="ZoneTexte 7">
            <a:extLst>
              <a:ext uri="{FF2B5EF4-FFF2-40B4-BE49-F238E27FC236}">
                <a16:creationId xmlns:a16="http://schemas.microsoft.com/office/drawing/2014/main" id="{8AFFBEFE-9FF0-431D-BBA9-38F41C06E2A0}"/>
              </a:ext>
            </a:extLst>
          </p:cNvPr>
          <p:cNvSpPr txBox="1"/>
          <p:nvPr/>
        </p:nvSpPr>
        <p:spPr>
          <a:xfrm>
            <a:off x="-1" y="6272940"/>
            <a:ext cx="2367365" cy="369332"/>
          </a:xfrm>
          <a:prstGeom prst="rect">
            <a:avLst/>
          </a:prstGeom>
          <a:noFill/>
        </p:spPr>
        <p:txBody>
          <a:bodyPr wrap="square" rtlCol="0">
            <a:spAutoFit/>
          </a:bodyPr>
          <a:lstStyle/>
          <a:p>
            <a:pPr algn="ctr"/>
            <a:r>
              <a:rPr lang="fr-FR"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3332135" y="5018798"/>
            <a:ext cx="9197328" cy="584775"/>
          </a:xfrm>
          <a:prstGeom prst="rect">
            <a:avLst/>
          </a:prstGeom>
          <a:noFill/>
        </p:spPr>
        <p:txBody>
          <a:bodyPr wrap="square" rtlCol="0">
            <a:spAutoFit/>
          </a:bodyPr>
          <a:lstStyle/>
          <a:p>
            <a:r>
              <a:rPr lang="fr-FR" sz="3200" dirty="0">
                <a:solidFill>
                  <a:srgbClr val="2E2B75"/>
                </a:solidFill>
                <a:latin typeface="Spectral ExtraBold" panose="02020902060000000000" pitchFamily="18" charset="0"/>
              </a:rPr>
              <a:t>Réunion d’information du 19 février 2024</a:t>
            </a:r>
          </a:p>
        </p:txBody>
      </p:sp>
      <p:cxnSp>
        <p:nvCxnSpPr>
          <p:cNvPr id="14" name="Connecteur droit 13">
            <a:extLst>
              <a:ext uri="{FF2B5EF4-FFF2-40B4-BE49-F238E27FC236}">
                <a16:creationId xmlns:a16="http://schemas.microsoft.com/office/drawing/2014/main" id="{5C88E1C9-A0F4-4374-9268-79F503324ED2}"/>
              </a:ext>
            </a:extLst>
          </p:cNvPr>
          <p:cNvCxnSpPr>
            <a:cxnSpLocks/>
          </p:cNvCxnSpPr>
          <p:nvPr/>
        </p:nvCxnSpPr>
        <p:spPr>
          <a:xfrm>
            <a:off x="375825" y="6071462"/>
            <a:ext cx="1549837" cy="0"/>
          </a:xfrm>
          <a:prstGeom prst="line">
            <a:avLst/>
          </a:prstGeom>
          <a:ln>
            <a:solidFill>
              <a:srgbClr val="E948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73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Rechercher des formations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4" name="Image 13">
            <a:extLst>
              <a:ext uri="{FF2B5EF4-FFF2-40B4-BE49-F238E27FC236}">
                <a16:creationId xmlns:a16="http://schemas.microsoft.com/office/drawing/2014/main" id="{FFC1DA04-F9AC-4C1C-BF85-32FBAC66CFCD}"/>
              </a:ext>
            </a:extLst>
          </p:cNvPr>
          <p:cNvPicPr>
            <a:picLocks noChangeAspect="1"/>
          </p:cNvPicPr>
          <p:nvPr/>
        </p:nvPicPr>
        <p:blipFill>
          <a:blip r:embed="rId4"/>
          <a:stretch>
            <a:fillRect/>
          </a:stretch>
        </p:blipFill>
        <p:spPr>
          <a:xfrm>
            <a:off x="2029097" y="2219696"/>
            <a:ext cx="8133806" cy="4288611"/>
          </a:xfrm>
          <a:prstGeom prst="rect">
            <a:avLst/>
          </a:prstGeom>
        </p:spPr>
      </p:pic>
      <p:sp>
        <p:nvSpPr>
          <p:cNvPr id="15" name="ZoneTexte 14">
            <a:extLst>
              <a:ext uri="{FF2B5EF4-FFF2-40B4-BE49-F238E27FC236}">
                <a16:creationId xmlns:a16="http://schemas.microsoft.com/office/drawing/2014/main" id="{F28984D9-2B3E-4BD7-96A3-224B496F8D8F}"/>
              </a:ext>
            </a:extLst>
          </p:cNvPr>
          <p:cNvSpPr txBox="1"/>
          <p:nvPr/>
        </p:nvSpPr>
        <p:spPr>
          <a:xfrm>
            <a:off x="973187" y="2219696"/>
            <a:ext cx="2060564" cy="369332"/>
          </a:xfrm>
          <a:prstGeom prst="rect">
            <a:avLst/>
          </a:prstGeom>
          <a:noFill/>
        </p:spPr>
        <p:txBody>
          <a:bodyPr wrap="none" rtlCol="0">
            <a:spAutoFit/>
          </a:bodyPr>
          <a:lstStyle/>
          <a:p>
            <a:r>
              <a:rPr lang="fr-FR" b="1" dirty="0">
                <a:solidFill>
                  <a:srgbClr val="FF0000"/>
                </a:solidFill>
              </a:rPr>
              <a:t>Recherche par filtre</a:t>
            </a:r>
          </a:p>
        </p:txBody>
      </p:sp>
    </p:spTree>
    <p:extLst>
      <p:ext uri="{BB962C8B-B14F-4D97-AF65-F5344CB8AC3E}">
        <p14:creationId xmlns:p14="http://schemas.microsoft.com/office/powerpoint/2010/main" val="334756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Rechercher des formations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3" name="Image 12">
            <a:extLst>
              <a:ext uri="{FF2B5EF4-FFF2-40B4-BE49-F238E27FC236}">
                <a16:creationId xmlns:a16="http://schemas.microsoft.com/office/drawing/2014/main" id="{248B3316-3B77-4993-98CA-3B894AC84017}"/>
              </a:ext>
            </a:extLst>
          </p:cNvPr>
          <p:cNvPicPr>
            <a:picLocks noChangeAspect="1"/>
          </p:cNvPicPr>
          <p:nvPr/>
        </p:nvPicPr>
        <p:blipFill>
          <a:blip r:embed="rId4"/>
          <a:stretch>
            <a:fillRect/>
          </a:stretch>
        </p:blipFill>
        <p:spPr>
          <a:xfrm>
            <a:off x="2434045" y="2094663"/>
            <a:ext cx="7994469" cy="4436564"/>
          </a:xfrm>
          <a:prstGeom prst="rect">
            <a:avLst/>
          </a:prstGeom>
        </p:spPr>
      </p:pic>
      <p:sp>
        <p:nvSpPr>
          <p:cNvPr id="12" name="ZoneTexte 11">
            <a:extLst>
              <a:ext uri="{FF2B5EF4-FFF2-40B4-BE49-F238E27FC236}">
                <a16:creationId xmlns:a16="http://schemas.microsoft.com/office/drawing/2014/main" id="{1FD7CF3F-AA6E-46FB-BE5C-06830AC3A9C7}"/>
              </a:ext>
            </a:extLst>
          </p:cNvPr>
          <p:cNvSpPr txBox="1"/>
          <p:nvPr/>
        </p:nvSpPr>
        <p:spPr>
          <a:xfrm>
            <a:off x="973187" y="2094663"/>
            <a:ext cx="2305824" cy="369332"/>
          </a:xfrm>
          <a:prstGeom prst="rect">
            <a:avLst/>
          </a:prstGeom>
          <a:noFill/>
        </p:spPr>
        <p:txBody>
          <a:bodyPr wrap="none" rtlCol="0">
            <a:spAutoFit/>
          </a:bodyPr>
          <a:lstStyle/>
          <a:p>
            <a:r>
              <a:rPr lang="fr-FR" b="1" dirty="0">
                <a:solidFill>
                  <a:srgbClr val="FF0000"/>
                </a:solidFill>
              </a:rPr>
              <a:t>Recherche par la carte</a:t>
            </a:r>
          </a:p>
        </p:txBody>
      </p:sp>
      <p:sp>
        <p:nvSpPr>
          <p:cNvPr id="2" name="ZoneTexte 1">
            <a:extLst>
              <a:ext uri="{FF2B5EF4-FFF2-40B4-BE49-F238E27FC236}">
                <a16:creationId xmlns:a16="http://schemas.microsoft.com/office/drawing/2014/main" id="{C4F7E866-4D1F-4963-BE72-DD3C11888D94}"/>
              </a:ext>
            </a:extLst>
          </p:cNvPr>
          <p:cNvSpPr txBox="1"/>
          <p:nvPr/>
        </p:nvSpPr>
        <p:spPr>
          <a:xfrm>
            <a:off x="8392160" y="3601720"/>
            <a:ext cx="3210560" cy="2585323"/>
          </a:xfrm>
          <a:prstGeom prst="rect">
            <a:avLst/>
          </a:prstGeom>
          <a:solidFill>
            <a:schemeClr val="bg1"/>
          </a:solidFill>
          <a:ln>
            <a:solidFill>
              <a:schemeClr val="accent1"/>
            </a:solidFill>
          </a:ln>
        </p:spPr>
        <p:txBody>
          <a:bodyPr wrap="square" rtlCol="0">
            <a:spAutoFit/>
          </a:bodyPr>
          <a:lstStyle/>
          <a:p>
            <a:pPr algn="just"/>
            <a:r>
              <a:rPr lang="fr-FR" b="1" dirty="0">
                <a:solidFill>
                  <a:srgbClr val="FF0000"/>
                </a:solidFill>
              </a:rPr>
              <a:t>Conseil : </a:t>
            </a:r>
            <a:r>
              <a:rPr lang="fr-FR" dirty="0">
                <a:solidFill>
                  <a:srgbClr val="FF0000"/>
                </a:solidFill>
              </a:rPr>
              <a:t>à n’utiliser que pour rechercher une université, car n’indique pas les sites de formation (campus).</a:t>
            </a:r>
          </a:p>
          <a:p>
            <a:pPr algn="just"/>
            <a:endParaRPr lang="fr-FR" dirty="0">
              <a:solidFill>
                <a:srgbClr val="FF0000"/>
              </a:solidFill>
            </a:endParaRPr>
          </a:p>
          <a:p>
            <a:pPr algn="just"/>
            <a:r>
              <a:rPr lang="fr-FR" b="1" dirty="0">
                <a:solidFill>
                  <a:srgbClr val="FF0000"/>
                </a:solidFill>
              </a:rPr>
              <a:t>A noter : </a:t>
            </a:r>
            <a:r>
              <a:rPr lang="fr-FR" dirty="0">
                <a:solidFill>
                  <a:srgbClr val="FF0000"/>
                </a:solidFill>
              </a:rPr>
              <a:t>Cette information apparaît bien sur la carte dans le recherche par filtres ou mots clés</a:t>
            </a:r>
          </a:p>
        </p:txBody>
      </p:sp>
    </p:spTree>
    <p:extLst>
      <p:ext uri="{BB962C8B-B14F-4D97-AF65-F5344CB8AC3E}">
        <p14:creationId xmlns:p14="http://schemas.microsoft.com/office/powerpoint/2010/main" val="299388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Rechercher des formations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4" name="ZoneTexte 13">
            <a:extLst>
              <a:ext uri="{FF2B5EF4-FFF2-40B4-BE49-F238E27FC236}">
                <a16:creationId xmlns:a16="http://schemas.microsoft.com/office/drawing/2014/main" id="{616ED3DB-7E8F-4E6F-9C4C-768287891ABF}"/>
              </a:ext>
            </a:extLst>
          </p:cNvPr>
          <p:cNvSpPr txBox="1"/>
          <p:nvPr/>
        </p:nvSpPr>
        <p:spPr>
          <a:xfrm>
            <a:off x="943648" y="2962244"/>
            <a:ext cx="2811667" cy="646331"/>
          </a:xfrm>
          <a:prstGeom prst="rect">
            <a:avLst/>
          </a:prstGeom>
          <a:noFill/>
        </p:spPr>
        <p:txBody>
          <a:bodyPr wrap="none" rtlCol="0">
            <a:spAutoFit/>
          </a:bodyPr>
          <a:lstStyle/>
          <a:p>
            <a:r>
              <a:rPr lang="fr-FR" b="1" dirty="0">
                <a:solidFill>
                  <a:srgbClr val="FF0000"/>
                </a:solidFill>
              </a:rPr>
              <a:t>Résultat de la recherche</a:t>
            </a:r>
          </a:p>
          <a:p>
            <a:r>
              <a:rPr lang="fr-FR" b="1" dirty="0">
                <a:solidFill>
                  <a:srgbClr val="FF0000"/>
                </a:solidFill>
              </a:rPr>
              <a:t>sur Université Jean Monnet</a:t>
            </a:r>
          </a:p>
        </p:txBody>
      </p:sp>
      <p:pic>
        <p:nvPicPr>
          <p:cNvPr id="15" name="Image 14">
            <a:extLst>
              <a:ext uri="{FF2B5EF4-FFF2-40B4-BE49-F238E27FC236}">
                <a16:creationId xmlns:a16="http://schemas.microsoft.com/office/drawing/2014/main" id="{4B901319-D4B5-48F9-93E3-9CA93B2261EC}"/>
              </a:ext>
            </a:extLst>
          </p:cNvPr>
          <p:cNvPicPr>
            <a:picLocks noChangeAspect="1"/>
          </p:cNvPicPr>
          <p:nvPr/>
        </p:nvPicPr>
        <p:blipFill>
          <a:blip r:embed="rId4"/>
          <a:stretch>
            <a:fillRect/>
          </a:stretch>
        </p:blipFill>
        <p:spPr>
          <a:xfrm>
            <a:off x="3908696" y="2069194"/>
            <a:ext cx="5789992" cy="4788806"/>
          </a:xfrm>
          <a:prstGeom prst="rect">
            <a:avLst/>
          </a:prstGeom>
        </p:spPr>
      </p:pic>
    </p:spTree>
    <p:extLst>
      <p:ext uri="{BB962C8B-B14F-4D97-AF65-F5344CB8AC3E}">
        <p14:creationId xmlns:p14="http://schemas.microsoft.com/office/powerpoint/2010/main" val="199674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fiche « mention » sur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1" name="Image 10">
            <a:extLst>
              <a:ext uri="{FF2B5EF4-FFF2-40B4-BE49-F238E27FC236}">
                <a16:creationId xmlns:a16="http://schemas.microsoft.com/office/drawing/2014/main" id="{92DDA289-7257-4C93-BA6A-9EE7EB8225FF}"/>
              </a:ext>
            </a:extLst>
          </p:cNvPr>
          <p:cNvPicPr>
            <a:picLocks noChangeAspect="1"/>
          </p:cNvPicPr>
          <p:nvPr/>
        </p:nvPicPr>
        <p:blipFill>
          <a:blip r:embed="rId4"/>
          <a:stretch>
            <a:fillRect/>
          </a:stretch>
        </p:blipFill>
        <p:spPr>
          <a:xfrm>
            <a:off x="6399847" y="1406667"/>
            <a:ext cx="2086266" cy="590632"/>
          </a:xfrm>
          <a:prstGeom prst="rect">
            <a:avLst/>
          </a:prstGeom>
        </p:spPr>
      </p:pic>
      <p:pic>
        <p:nvPicPr>
          <p:cNvPr id="2" name="Image 1">
            <a:extLst>
              <a:ext uri="{FF2B5EF4-FFF2-40B4-BE49-F238E27FC236}">
                <a16:creationId xmlns:a16="http://schemas.microsoft.com/office/drawing/2014/main" id="{9A140922-229C-43BB-97A5-740B7B252829}"/>
              </a:ext>
            </a:extLst>
          </p:cNvPr>
          <p:cNvPicPr>
            <a:picLocks noChangeAspect="1"/>
          </p:cNvPicPr>
          <p:nvPr/>
        </p:nvPicPr>
        <p:blipFill>
          <a:blip r:embed="rId5"/>
          <a:stretch>
            <a:fillRect/>
          </a:stretch>
        </p:blipFill>
        <p:spPr>
          <a:xfrm>
            <a:off x="1844171" y="2217772"/>
            <a:ext cx="6707975" cy="4471984"/>
          </a:xfrm>
          <a:prstGeom prst="rect">
            <a:avLst/>
          </a:prstGeom>
        </p:spPr>
      </p:pic>
      <p:sp>
        <p:nvSpPr>
          <p:cNvPr id="17" name="Flèche : droite 16">
            <a:extLst>
              <a:ext uri="{FF2B5EF4-FFF2-40B4-BE49-F238E27FC236}">
                <a16:creationId xmlns:a16="http://schemas.microsoft.com/office/drawing/2014/main" id="{4D954164-6E6B-49AF-B200-3A9CE3A48096}"/>
              </a:ext>
            </a:extLst>
          </p:cNvPr>
          <p:cNvSpPr/>
          <p:nvPr/>
        </p:nvSpPr>
        <p:spPr>
          <a:xfrm>
            <a:off x="6271249" y="5804688"/>
            <a:ext cx="751438"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5544BA0-4854-4B05-865A-C5B8A8CEEBC9}"/>
              </a:ext>
            </a:extLst>
          </p:cNvPr>
          <p:cNvSpPr txBox="1"/>
          <p:nvPr/>
        </p:nvSpPr>
        <p:spPr>
          <a:xfrm>
            <a:off x="7327413" y="5696966"/>
            <a:ext cx="4710707" cy="584775"/>
          </a:xfrm>
          <a:prstGeom prst="rect">
            <a:avLst/>
          </a:prstGeom>
          <a:solidFill>
            <a:schemeClr val="bg1"/>
          </a:solidFill>
        </p:spPr>
        <p:txBody>
          <a:bodyPr wrap="square" rtlCol="0">
            <a:spAutoFit/>
          </a:bodyPr>
          <a:lstStyle/>
          <a:p>
            <a:r>
              <a:rPr lang="fr-FR" sz="1600" dirty="0">
                <a:solidFill>
                  <a:srgbClr val="FF0000"/>
                </a:solidFill>
              </a:rPr>
              <a:t>Liste des parcours</a:t>
            </a:r>
          </a:p>
          <a:p>
            <a:r>
              <a:rPr lang="fr-FR" sz="1600" dirty="0">
                <a:solidFill>
                  <a:srgbClr val="FF0000"/>
                </a:solidFill>
              </a:rPr>
              <a:t>Certains peuvent n’être accessibles qu’au semestre 3</a:t>
            </a:r>
          </a:p>
        </p:txBody>
      </p:sp>
      <p:sp>
        <p:nvSpPr>
          <p:cNvPr id="3" name="Accolade fermante 2">
            <a:extLst>
              <a:ext uri="{FF2B5EF4-FFF2-40B4-BE49-F238E27FC236}">
                <a16:creationId xmlns:a16="http://schemas.microsoft.com/office/drawing/2014/main" id="{B1AAB271-C17F-4B0B-B5F7-AA6261F27AF6}"/>
              </a:ext>
            </a:extLst>
          </p:cNvPr>
          <p:cNvSpPr/>
          <p:nvPr/>
        </p:nvSpPr>
        <p:spPr>
          <a:xfrm>
            <a:off x="5598134" y="5618324"/>
            <a:ext cx="312669" cy="76331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a:extLst>
              <a:ext uri="{FF2B5EF4-FFF2-40B4-BE49-F238E27FC236}">
                <a16:creationId xmlns:a16="http://schemas.microsoft.com/office/drawing/2014/main" id="{8FA5384A-7EC3-4B73-9A87-263BE99C3ECF}"/>
              </a:ext>
            </a:extLst>
          </p:cNvPr>
          <p:cNvSpPr/>
          <p:nvPr/>
        </p:nvSpPr>
        <p:spPr>
          <a:xfrm>
            <a:off x="1959624" y="3463107"/>
            <a:ext cx="2101418" cy="221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BC4062B-CF7C-41A7-BB5B-8354559C4D43}"/>
              </a:ext>
            </a:extLst>
          </p:cNvPr>
          <p:cNvSpPr txBox="1"/>
          <p:nvPr/>
        </p:nvSpPr>
        <p:spPr>
          <a:xfrm>
            <a:off x="221943" y="3158579"/>
            <a:ext cx="1622228" cy="830997"/>
          </a:xfrm>
          <a:prstGeom prst="rect">
            <a:avLst/>
          </a:prstGeom>
          <a:noFill/>
        </p:spPr>
        <p:txBody>
          <a:bodyPr wrap="square" rtlCol="0">
            <a:spAutoFit/>
          </a:bodyPr>
          <a:lstStyle/>
          <a:p>
            <a:r>
              <a:rPr lang="fr-FR" sz="1600" dirty="0">
                <a:solidFill>
                  <a:srgbClr val="FF0000"/>
                </a:solidFill>
              </a:rPr>
              <a:t>Indication du niveau de recrutement</a:t>
            </a:r>
          </a:p>
        </p:txBody>
      </p:sp>
      <p:cxnSp>
        <p:nvCxnSpPr>
          <p:cNvPr id="15" name="Connecteur droit avec flèche 14">
            <a:extLst>
              <a:ext uri="{FF2B5EF4-FFF2-40B4-BE49-F238E27FC236}">
                <a16:creationId xmlns:a16="http://schemas.microsoft.com/office/drawing/2014/main" id="{038C6B26-3CA4-411E-85D1-AA27B2AFAE79}"/>
              </a:ext>
            </a:extLst>
          </p:cNvPr>
          <p:cNvCxnSpPr>
            <a:endCxn id="5" idx="3"/>
          </p:cNvCxnSpPr>
          <p:nvPr/>
        </p:nvCxnSpPr>
        <p:spPr>
          <a:xfrm>
            <a:off x="1491449" y="3574078"/>
            <a:ext cx="3527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4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6D0316-2E4D-4FAD-AEF7-0E23F36C9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13" y="2870234"/>
            <a:ext cx="8771998" cy="2364764"/>
          </a:xfrm>
          <a:prstGeom prst="rect">
            <a:avLst/>
          </a:prstGeom>
        </p:spPr>
      </p:pic>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données sur les effectifs</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901" y="168244"/>
            <a:ext cx="986936" cy="440971"/>
          </a:xfrm>
          <a:prstGeom prst="rect">
            <a:avLst/>
          </a:prstGeom>
        </p:spPr>
      </p:pic>
      <p:grpSp>
        <p:nvGrpSpPr>
          <p:cNvPr id="30" name="Groupe 29">
            <a:extLst>
              <a:ext uri="{FF2B5EF4-FFF2-40B4-BE49-F238E27FC236}">
                <a16:creationId xmlns:a16="http://schemas.microsoft.com/office/drawing/2014/main" id="{B4D570A5-75E0-4263-B32A-7315D864E881}"/>
              </a:ext>
            </a:extLst>
          </p:cNvPr>
          <p:cNvGrpSpPr/>
          <p:nvPr/>
        </p:nvGrpSpPr>
        <p:grpSpPr>
          <a:xfrm>
            <a:off x="505926" y="2258326"/>
            <a:ext cx="9431130" cy="1022283"/>
            <a:chOff x="505926" y="2258326"/>
            <a:chExt cx="9431130" cy="1022283"/>
          </a:xfrm>
        </p:grpSpPr>
        <p:sp>
          <p:nvSpPr>
            <p:cNvPr id="4" name="ZoneTexte 3">
              <a:extLst>
                <a:ext uri="{FF2B5EF4-FFF2-40B4-BE49-F238E27FC236}">
                  <a16:creationId xmlns:a16="http://schemas.microsoft.com/office/drawing/2014/main" id="{DEC9B0E2-DF31-47B4-82A4-B0F5FBF45D81}"/>
                </a:ext>
              </a:extLst>
            </p:cNvPr>
            <p:cNvSpPr txBox="1"/>
            <p:nvPr/>
          </p:nvSpPr>
          <p:spPr>
            <a:xfrm>
              <a:off x="3817432" y="2258326"/>
              <a:ext cx="6119624" cy="369332"/>
            </a:xfrm>
            <a:prstGeom prst="rect">
              <a:avLst/>
            </a:prstGeom>
            <a:noFill/>
          </p:spPr>
          <p:txBody>
            <a:bodyPr wrap="none" rtlCol="0">
              <a:spAutoFit/>
            </a:bodyPr>
            <a:lstStyle/>
            <a:p>
              <a:r>
                <a:rPr lang="fr-FR" dirty="0">
                  <a:solidFill>
                    <a:srgbClr val="FF0000"/>
                  </a:solidFill>
                </a:rPr>
                <a:t>Capacité d’accueil totale de la mention en M1 à la rentrée 2024</a:t>
              </a:r>
            </a:p>
          </p:txBody>
        </p:sp>
        <p:cxnSp>
          <p:nvCxnSpPr>
            <p:cNvPr id="14" name="Connecteur droit avec flèche 13">
              <a:extLst>
                <a:ext uri="{FF2B5EF4-FFF2-40B4-BE49-F238E27FC236}">
                  <a16:creationId xmlns:a16="http://schemas.microsoft.com/office/drawing/2014/main" id="{C5E311B3-329A-4606-B883-55854C73AE78}"/>
                </a:ext>
              </a:extLst>
            </p:cNvPr>
            <p:cNvCxnSpPr>
              <a:cxnSpLocks/>
            </p:cNvCxnSpPr>
            <p:nvPr/>
          </p:nvCxnSpPr>
          <p:spPr>
            <a:xfrm flipH="1">
              <a:off x="2892872" y="2488820"/>
              <a:ext cx="924560" cy="3997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F1C3146-FCAC-4C16-AF18-0A814FD0A06B}"/>
                </a:ext>
              </a:extLst>
            </p:cNvPr>
            <p:cNvSpPr/>
            <p:nvPr/>
          </p:nvSpPr>
          <p:spPr>
            <a:xfrm>
              <a:off x="505926" y="2870117"/>
              <a:ext cx="2267782" cy="410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5181FE6C-AB36-4177-A5F3-0DA313E10A61}"/>
              </a:ext>
            </a:extLst>
          </p:cNvPr>
          <p:cNvGrpSpPr/>
          <p:nvPr/>
        </p:nvGrpSpPr>
        <p:grpSpPr>
          <a:xfrm>
            <a:off x="1757659" y="5337991"/>
            <a:ext cx="8975661" cy="1298884"/>
            <a:chOff x="1757659" y="5337991"/>
            <a:chExt cx="8975661" cy="1298884"/>
          </a:xfrm>
        </p:grpSpPr>
        <p:sp>
          <p:nvSpPr>
            <p:cNvPr id="33" name="ZoneTexte 32">
              <a:extLst>
                <a:ext uri="{FF2B5EF4-FFF2-40B4-BE49-F238E27FC236}">
                  <a16:creationId xmlns:a16="http://schemas.microsoft.com/office/drawing/2014/main" id="{390998F5-4205-4E58-B9C6-D61723CB8767}"/>
                </a:ext>
              </a:extLst>
            </p:cNvPr>
            <p:cNvSpPr txBox="1"/>
            <p:nvPr/>
          </p:nvSpPr>
          <p:spPr>
            <a:xfrm>
              <a:off x="2814320" y="5337991"/>
              <a:ext cx="7919000" cy="646331"/>
            </a:xfrm>
            <a:prstGeom prst="rect">
              <a:avLst/>
            </a:prstGeom>
            <a:solidFill>
              <a:schemeClr val="bg1"/>
            </a:solidFill>
            <a:ln>
              <a:solidFill>
                <a:srgbClr val="FF0000"/>
              </a:solidFill>
            </a:ln>
          </p:spPr>
          <p:txBody>
            <a:bodyPr wrap="square" rtlCol="0">
              <a:spAutoFit/>
            </a:bodyPr>
            <a:lstStyle/>
            <a:p>
              <a:pPr algn="just"/>
              <a:r>
                <a:rPr lang="fr-FR" dirty="0">
                  <a:solidFill>
                    <a:srgbClr val="FF0000"/>
                  </a:solidFill>
                </a:rPr>
                <a:t>A rapporter au nombre de parcours qui peuvent être proposés dans la mention. </a:t>
              </a:r>
            </a:p>
            <a:p>
              <a:pPr algn="just"/>
              <a:r>
                <a:rPr lang="fr-FR" dirty="0">
                  <a:solidFill>
                    <a:srgbClr val="FF0000"/>
                  </a:solidFill>
                </a:rPr>
                <a:t>Tous ne sont pas forcément ouverts dès le M1.</a:t>
              </a:r>
            </a:p>
          </p:txBody>
        </p:sp>
        <p:pic>
          <p:nvPicPr>
            <p:cNvPr id="45" name="Graphique 44" descr="Avertissement">
              <a:extLst>
                <a:ext uri="{FF2B5EF4-FFF2-40B4-BE49-F238E27FC236}">
                  <a16:creationId xmlns:a16="http://schemas.microsoft.com/office/drawing/2014/main" id="{BBFA32C5-97B2-43AA-A3F8-1CB51936B7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7659" y="5527122"/>
              <a:ext cx="914400" cy="914400"/>
            </a:xfrm>
            <a:prstGeom prst="rect">
              <a:avLst/>
            </a:prstGeom>
          </p:spPr>
        </p:pic>
        <p:sp>
          <p:nvSpPr>
            <p:cNvPr id="47" name="ZoneTexte 46">
              <a:extLst>
                <a:ext uri="{FF2B5EF4-FFF2-40B4-BE49-F238E27FC236}">
                  <a16:creationId xmlns:a16="http://schemas.microsoft.com/office/drawing/2014/main" id="{F516DBB3-5BC2-467A-B3E9-2EDEEB146442}"/>
                </a:ext>
              </a:extLst>
            </p:cNvPr>
            <p:cNvSpPr txBox="1"/>
            <p:nvPr/>
          </p:nvSpPr>
          <p:spPr>
            <a:xfrm>
              <a:off x="2814319" y="5990544"/>
              <a:ext cx="7919001" cy="646331"/>
            </a:xfrm>
            <a:prstGeom prst="rect">
              <a:avLst/>
            </a:prstGeom>
            <a:solidFill>
              <a:schemeClr val="bg1"/>
            </a:solidFill>
            <a:ln>
              <a:solidFill>
                <a:srgbClr val="FF0000"/>
              </a:solidFill>
            </a:ln>
          </p:spPr>
          <p:txBody>
            <a:bodyPr wrap="square" rtlCol="0">
              <a:spAutoFit/>
            </a:bodyPr>
            <a:lstStyle/>
            <a:p>
              <a:pPr algn="just"/>
              <a:r>
                <a:rPr lang="fr-FR" dirty="0">
                  <a:solidFill>
                    <a:srgbClr val="FF0000"/>
                  </a:solidFill>
                </a:rPr>
                <a:t>Le nombre de places réellement offertes sur la plateforme peut aussi être inférieur s’il y a des places réservées (doubles cursus, parcours internationaux, …). </a:t>
              </a:r>
            </a:p>
          </p:txBody>
        </p:sp>
      </p:grpSp>
    </p:spTree>
    <p:extLst>
      <p:ext uri="{BB962C8B-B14F-4D97-AF65-F5344CB8AC3E}">
        <p14:creationId xmlns:p14="http://schemas.microsoft.com/office/powerpoint/2010/main" val="41949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6D0316-2E4D-4FAD-AEF7-0E23F36C9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13" y="2870234"/>
            <a:ext cx="8771998" cy="2364764"/>
          </a:xfrm>
          <a:prstGeom prst="rect">
            <a:avLst/>
          </a:prstGeom>
        </p:spPr>
      </p:pic>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données sur les effectifs</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901" y="168244"/>
            <a:ext cx="986936" cy="440971"/>
          </a:xfrm>
          <a:prstGeom prst="rect">
            <a:avLst/>
          </a:prstGeom>
        </p:spPr>
      </p:pic>
      <p:grpSp>
        <p:nvGrpSpPr>
          <p:cNvPr id="34" name="Groupe 33">
            <a:extLst>
              <a:ext uri="{FF2B5EF4-FFF2-40B4-BE49-F238E27FC236}">
                <a16:creationId xmlns:a16="http://schemas.microsoft.com/office/drawing/2014/main" id="{34DB06CA-8B18-4D74-8C3A-52E0BF75CD20}"/>
              </a:ext>
            </a:extLst>
          </p:cNvPr>
          <p:cNvGrpSpPr/>
          <p:nvPr/>
        </p:nvGrpSpPr>
        <p:grpSpPr>
          <a:xfrm>
            <a:off x="725136" y="2327143"/>
            <a:ext cx="9622317" cy="1603823"/>
            <a:chOff x="725136" y="2327143"/>
            <a:chExt cx="9622317" cy="1603823"/>
          </a:xfrm>
        </p:grpSpPr>
        <p:sp>
          <p:nvSpPr>
            <p:cNvPr id="19" name="ZoneTexte 18">
              <a:extLst>
                <a:ext uri="{FF2B5EF4-FFF2-40B4-BE49-F238E27FC236}">
                  <a16:creationId xmlns:a16="http://schemas.microsoft.com/office/drawing/2014/main" id="{9A175909-EA9B-4C7C-B734-3EF5B06977BB}"/>
                </a:ext>
              </a:extLst>
            </p:cNvPr>
            <p:cNvSpPr txBox="1"/>
            <p:nvPr/>
          </p:nvSpPr>
          <p:spPr>
            <a:xfrm>
              <a:off x="5426939" y="2327143"/>
              <a:ext cx="4920514" cy="646331"/>
            </a:xfrm>
            <a:prstGeom prst="rect">
              <a:avLst/>
            </a:prstGeom>
            <a:solidFill>
              <a:schemeClr val="bg1"/>
            </a:solidFill>
          </p:spPr>
          <p:txBody>
            <a:bodyPr wrap="none" rtlCol="0">
              <a:spAutoFit/>
            </a:bodyPr>
            <a:lstStyle/>
            <a:p>
              <a:r>
                <a:rPr lang="fr-FR" dirty="0">
                  <a:solidFill>
                    <a:srgbClr val="FF0000"/>
                  </a:solidFill>
                </a:rPr>
                <a:t>Uniquement les diplômés 2021 (donc M1 de 2019)</a:t>
              </a:r>
            </a:p>
            <a:p>
              <a:r>
                <a:rPr lang="fr-FR" dirty="0">
                  <a:solidFill>
                    <a:srgbClr val="FF0000"/>
                  </a:solidFill>
                </a:rPr>
                <a:t>de nationalité française et de moins de 30 ans</a:t>
              </a:r>
            </a:p>
          </p:txBody>
        </p:sp>
        <p:cxnSp>
          <p:nvCxnSpPr>
            <p:cNvPr id="20" name="Connecteur droit avec flèche 19">
              <a:extLst>
                <a:ext uri="{FF2B5EF4-FFF2-40B4-BE49-F238E27FC236}">
                  <a16:creationId xmlns:a16="http://schemas.microsoft.com/office/drawing/2014/main" id="{1F08D683-B03F-4E89-BF35-1D46DBB702F7}"/>
                </a:ext>
              </a:extLst>
            </p:cNvPr>
            <p:cNvCxnSpPr>
              <a:cxnSpLocks/>
            </p:cNvCxnSpPr>
            <p:nvPr/>
          </p:nvCxnSpPr>
          <p:spPr>
            <a:xfrm flipH="1">
              <a:off x="5289816" y="3020299"/>
              <a:ext cx="473541" cy="60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1D8F44-5AF7-4E72-9B62-A705A07BABA1}"/>
                </a:ext>
              </a:extLst>
            </p:cNvPr>
            <p:cNvSpPr/>
            <p:nvPr/>
          </p:nvSpPr>
          <p:spPr>
            <a:xfrm>
              <a:off x="725136" y="3547359"/>
              <a:ext cx="4405664" cy="383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68DE335E-ACE9-4808-A03B-0D7F6CA0DAB9}"/>
              </a:ext>
            </a:extLst>
          </p:cNvPr>
          <p:cNvGrpSpPr/>
          <p:nvPr/>
        </p:nvGrpSpPr>
        <p:grpSpPr>
          <a:xfrm>
            <a:off x="1091513" y="5551420"/>
            <a:ext cx="7200232" cy="971926"/>
            <a:chOff x="1527764" y="5454923"/>
            <a:chExt cx="7200232" cy="971926"/>
          </a:xfrm>
        </p:grpSpPr>
        <p:sp>
          <p:nvSpPr>
            <p:cNvPr id="40" name="ZoneTexte 39">
              <a:extLst>
                <a:ext uri="{FF2B5EF4-FFF2-40B4-BE49-F238E27FC236}">
                  <a16:creationId xmlns:a16="http://schemas.microsoft.com/office/drawing/2014/main" id="{FEAB3909-541F-48F5-BF51-E3822D5F2E8B}"/>
                </a:ext>
              </a:extLst>
            </p:cNvPr>
            <p:cNvSpPr txBox="1"/>
            <p:nvPr/>
          </p:nvSpPr>
          <p:spPr>
            <a:xfrm>
              <a:off x="2561758" y="5503519"/>
              <a:ext cx="6166238" cy="923330"/>
            </a:xfrm>
            <a:prstGeom prst="rect">
              <a:avLst/>
            </a:prstGeom>
            <a:solidFill>
              <a:schemeClr val="bg1"/>
            </a:solidFill>
          </p:spPr>
          <p:txBody>
            <a:bodyPr wrap="square" rtlCol="0">
              <a:spAutoFit/>
            </a:bodyPr>
            <a:lstStyle/>
            <a:p>
              <a:r>
                <a:rPr lang="fr-FR" b="1" dirty="0">
                  <a:solidFill>
                    <a:srgbClr val="FF0000"/>
                  </a:solidFill>
                </a:rPr>
                <a:t>Ne pas en conclure que le taux de réussite était de 65%</a:t>
              </a:r>
            </a:p>
            <a:p>
              <a:r>
                <a:rPr lang="fr-FR" dirty="0">
                  <a:solidFill>
                    <a:srgbClr val="FF0000"/>
                  </a:solidFill>
                </a:rPr>
                <a:t>On ne vous donne pas l’information sur le nombre d’étudiants qui étaient inscrits en M2 en 2020-2021</a:t>
              </a:r>
            </a:p>
          </p:txBody>
        </p:sp>
        <p:pic>
          <p:nvPicPr>
            <p:cNvPr id="43" name="Graphique 42" descr="Avertissement">
              <a:extLst>
                <a:ext uri="{FF2B5EF4-FFF2-40B4-BE49-F238E27FC236}">
                  <a16:creationId xmlns:a16="http://schemas.microsoft.com/office/drawing/2014/main" id="{9616EC8D-F880-447D-991F-47E7EB4B37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7764" y="5454923"/>
              <a:ext cx="914400" cy="914400"/>
            </a:xfrm>
            <a:prstGeom prst="rect">
              <a:avLst/>
            </a:prstGeom>
          </p:spPr>
        </p:pic>
      </p:grpSp>
      <p:sp>
        <p:nvSpPr>
          <p:cNvPr id="33" name="ZoneTexte 32">
            <a:extLst>
              <a:ext uri="{FF2B5EF4-FFF2-40B4-BE49-F238E27FC236}">
                <a16:creationId xmlns:a16="http://schemas.microsoft.com/office/drawing/2014/main" id="{390998F5-4205-4E58-B9C6-D61723CB8767}"/>
              </a:ext>
            </a:extLst>
          </p:cNvPr>
          <p:cNvSpPr txBox="1"/>
          <p:nvPr/>
        </p:nvSpPr>
        <p:spPr>
          <a:xfrm>
            <a:off x="9758665" y="4627653"/>
            <a:ext cx="2184472" cy="2062103"/>
          </a:xfrm>
          <a:prstGeom prst="rect">
            <a:avLst/>
          </a:prstGeom>
          <a:solidFill>
            <a:schemeClr val="bg1"/>
          </a:solidFill>
          <a:ln>
            <a:solidFill>
              <a:srgbClr val="FF0000"/>
            </a:solidFill>
          </a:ln>
        </p:spPr>
        <p:txBody>
          <a:bodyPr wrap="square" rtlCol="0">
            <a:spAutoFit/>
          </a:bodyPr>
          <a:lstStyle/>
          <a:p>
            <a:pPr algn="just"/>
            <a:r>
              <a:rPr lang="fr-FR" sz="1600" dirty="0">
                <a:solidFill>
                  <a:srgbClr val="FF0000"/>
                </a:solidFill>
              </a:rPr>
              <a:t>Les parcours proposés à la rentrée 2019 n’étaient bien souvent pas les mêmes que ceux qui sont proposés en 2024 et les capacités d’accueil pouvaient être différentes.</a:t>
            </a:r>
          </a:p>
        </p:txBody>
      </p:sp>
    </p:spTree>
    <p:extLst>
      <p:ext uri="{BB962C8B-B14F-4D97-AF65-F5344CB8AC3E}">
        <p14:creationId xmlns:p14="http://schemas.microsoft.com/office/powerpoint/2010/main" val="24188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données d’insertion professionnelle</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901" y="168244"/>
            <a:ext cx="986936" cy="440971"/>
          </a:xfrm>
          <a:prstGeom prst="rect">
            <a:avLst/>
          </a:prstGeom>
        </p:spPr>
      </p:pic>
      <p:pic>
        <p:nvPicPr>
          <p:cNvPr id="3" name="Image 2">
            <a:extLst>
              <a:ext uri="{FF2B5EF4-FFF2-40B4-BE49-F238E27FC236}">
                <a16:creationId xmlns:a16="http://schemas.microsoft.com/office/drawing/2014/main" id="{626D0316-2E4D-4FAD-AEF7-0E23F36C9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13" y="2535908"/>
            <a:ext cx="8771998" cy="2364764"/>
          </a:xfrm>
          <a:prstGeom prst="rect">
            <a:avLst/>
          </a:prstGeom>
        </p:spPr>
      </p:pic>
      <p:grpSp>
        <p:nvGrpSpPr>
          <p:cNvPr id="32" name="Groupe 31">
            <a:extLst>
              <a:ext uri="{FF2B5EF4-FFF2-40B4-BE49-F238E27FC236}">
                <a16:creationId xmlns:a16="http://schemas.microsoft.com/office/drawing/2014/main" id="{95B9F062-EEB3-483D-A8A8-79D7FC5BD270}"/>
              </a:ext>
            </a:extLst>
          </p:cNvPr>
          <p:cNvGrpSpPr/>
          <p:nvPr/>
        </p:nvGrpSpPr>
        <p:grpSpPr>
          <a:xfrm>
            <a:off x="643856" y="2271276"/>
            <a:ext cx="9261444" cy="1658236"/>
            <a:chOff x="643856" y="2271276"/>
            <a:chExt cx="9261444" cy="1658236"/>
          </a:xfrm>
        </p:grpSpPr>
        <p:sp>
          <p:nvSpPr>
            <p:cNvPr id="23" name="ZoneTexte 22">
              <a:extLst>
                <a:ext uri="{FF2B5EF4-FFF2-40B4-BE49-F238E27FC236}">
                  <a16:creationId xmlns:a16="http://schemas.microsoft.com/office/drawing/2014/main" id="{309EA67D-7015-4371-B0B6-C43E908F437B}"/>
                </a:ext>
              </a:extLst>
            </p:cNvPr>
            <p:cNvSpPr txBox="1"/>
            <p:nvPr/>
          </p:nvSpPr>
          <p:spPr>
            <a:xfrm>
              <a:off x="5038840" y="2271276"/>
              <a:ext cx="4866460" cy="646331"/>
            </a:xfrm>
            <a:prstGeom prst="rect">
              <a:avLst/>
            </a:prstGeom>
            <a:solidFill>
              <a:schemeClr val="bg1"/>
            </a:solidFill>
          </p:spPr>
          <p:txBody>
            <a:bodyPr wrap="none" rtlCol="0">
              <a:spAutoFit/>
            </a:bodyPr>
            <a:lstStyle/>
            <a:p>
              <a:r>
                <a:rPr lang="fr-FR" dirty="0">
                  <a:solidFill>
                    <a:srgbClr val="FF0000"/>
                  </a:solidFill>
                </a:rPr>
                <a:t>Dont Doctorat et préparations de concours </a:t>
              </a:r>
            </a:p>
            <a:p>
              <a:r>
                <a:rPr lang="fr-FR" dirty="0">
                  <a:solidFill>
                    <a:srgbClr val="FF0000"/>
                  </a:solidFill>
                </a:rPr>
                <a:t>(magistrature, avocat, …), doubles cursus santé, …</a:t>
              </a:r>
            </a:p>
          </p:txBody>
        </p:sp>
        <p:cxnSp>
          <p:nvCxnSpPr>
            <p:cNvPr id="24" name="Connecteur droit avec flèche 23">
              <a:extLst>
                <a:ext uri="{FF2B5EF4-FFF2-40B4-BE49-F238E27FC236}">
                  <a16:creationId xmlns:a16="http://schemas.microsoft.com/office/drawing/2014/main" id="{E5B84BF4-A4D5-4864-B988-DE64E0C39768}"/>
                </a:ext>
              </a:extLst>
            </p:cNvPr>
            <p:cNvCxnSpPr>
              <a:cxnSpLocks/>
            </p:cNvCxnSpPr>
            <p:nvPr/>
          </p:nvCxnSpPr>
          <p:spPr>
            <a:xfrm flipH="1">
              <a:off x="6122626" y="2917607"/>
              <a:ext cx="358073" cy="6426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F60F75B-4665-4AF8-A56B-AA5F8E3DB668}"/>
                </a:ext>
              </a:extLst>
            </p:cNvPr>
            <p:cNvSpPr/>
            <p:nvPr/>
          </p:nvSpPr>
          <p:spPr>
            <a:xfrm>
              <a:off x="643856" y="3592038"/>
              <a:ext cx="5560050" cy="337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232AE2DA-BCA6-41A3-B75D-FDB863BAE194}"/>
              </a:ext>
            </a:extLst>
          </p:cNvPr>
          <p:cNvGrpSpPr/>
          <p:nvPr/>
        </p:nvGrpSpPr>
        <p:grpSpPr>
          <a:xfrm>
            <a:off x="643856" y="3937926"/>
            <a:ext cx="11106710" cy="2412128"/>
            <a:chOff x="643856" y="3937926"/>
            <a:chExt cx="11106710" cy="2412128"/>
          </a:xfrm>
        </p:grpSpPr>
        <p:sp>
          <p:nvSpPr>
            <p:cNvPr id="28" name="ZoneTexte 27">
              <a:extLst>
                <a:ext uri="{FF2B5EF4-FFF2-40B4-BE49-F238E27FC236}">
                  <a16:creationId xmlns:a16="http://schemas.microsoft.com/office/drawing/2014/main" id="{83BD5675-FFBD-4368-821B-DF8F326A7019}"/>
                </a:ext>
              </a:extLst>
            </p:cNvPr>
            <p:cNvSpPr txBox="1"/>
            <p:nvPr/>
          </p:nvSpPr>
          <p:spPr>
            <a:xfrm>
              <a:off x="2147107" y="5149725"/>
              <a:ext cx="9603459" cy="1200329"/>
            </a:xfrm>
            <a:prstGeom prst="rect">
              <a:avLst/>
            </a:prstGeom>
            <a:noFill/>
          </p:spPr>
          <p:txBody>
            <a:bodyPr wrap="square" rtlCol="0">
              <a:spAutoFit/>
            </a:bodyPr>
            <a:lstStyle/>
            <a:p>
              <a:r>
                <a:rPr lang="fr-FR" b="1" dirty="0">
                  <a:solidFill>
                    <a:srgbClr val="FF0000"/>
                  </a:solidFill>
                </a:rPr>
                <a:t>Uniquement emplois salariés en </a:t>
              </a:r>
              <a:r>
                <a:rPr lang="fr-FR" dirty="0">
                  <a:solidFill>
                    <a:srgbClr val="FF0000"/>
                  </a:solidFill>
                </a:rPr>
                <a:t>France des diplômés de nationalité française de moins de 30 ans</a:t>
              </a:r>
            </a:p>
            <a:p>
              <a:r>
                <a:rPr lang="fr-FR" b="1" dirty="0">
                  <a:solidFill>
                    <a:srgbClr val="FF0000"/>
                  </a:solidFill>
                </a:rPr>
                <a:t>Mais rapportés au nombre total de diplômés.</a:t>
              </a:r>
            </a:p>
            <a:p>
              <a:r>
                <a:rPr lang="fr-FR" dirty="0">
                  <a:solidFill>
                    <a:srgbClr val="FF0000"/>
                  </a:solidFill>
                </a:rPr>
                <a:t>Donc non compris : étudiants étrangers, emplois non salariés, professions libérales, entrepreneurs, emplois à l’étranger, </a:t>
              </a:r>
              <a:r>
                <a:rPr lang="fr-FR" dirty="0" err="1">
                  <a:solidFill>
                    <a:srgbClr val="FF0000"/>
                  </a:solidFill>
                </a:rPr>
                <a:t>etc</a:t>
              </a:r>
              <a:r>
                <a:rPr lang="fr-FR" dirty="0">
                  <a:solidFill>
                    <a:srgbClr val="FF0000"/>
                  </a:solidFill>
                </a:rPr>
                <a:t> …</a:t>
              </a:r>
            </a:p>
          </p:txBody>
        </p:sp>
        <p:pic>
          <p:nvPicPr>
            <p:cNvPr id="25" name="Graphique 24" descr="Avertissement">
              <a:extLst>
                <a:ext uri="{FF2B5EF4-FFF2-40B4-BE49-F238E27FC236}">
                  <a16:creationId xmlns:a16="http://schemas.microsoft.com/office/drawing/2014/main" id="{6FA476E2-8A49-4C04-88AB-490B6B9F7C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844" y="5200153"/>
              <a:ext cx="914400" cy="914400"/>
            </a:xfrm>
            <a:prstGeom prst="rect">
              <a:avLst/>
            </a:prstGeom>
          </p:spPr>
        </p:pic>
        <p:sp>
          <p:nvSpPr>
            <p:cNvPr id="26" name="Rectangle 25">
              <a:extLst>
                <a:ext uri="{FF2B5EF4-FFF2-40B4-BE49-F238E27FC236}">
                  <a16:creationId xmlns:a16="http://schemas.microsoft.com/office/drawing/2014/main" id="{00964C91-982D-4AF8-AA18-88CB4F8B7309}"/>
                </a:ext>
              </a:extLst>
            </p:cNvPr>
            <p:cNvSpPr/>
            <p:nvPr/>
          </p:nvSpPr>
          <p:spPr>
            <a:xfrm>
              <a:off x="643856" y="3937926"/>
              <a:ext cx="8593455" cy="532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B5C02BE7-6218-49D6-B835-10F88B45D9EE}"/>
                </a:ext>
              </a:extLst>
            </p:cNvPr>
            <p:cNvCxnSpPr>
              <a:cxnSpLocks/>
            </p:cNvCxnSpPr>
            <p:nvPr/>
          </p:nvCxnSpPr>
          <p:spPr>
            <a:xfrm flipV="1">
              <a:off x="2713870" y="4204162"/>
              <a:ext cx="1" cy="8661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45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données d’insertion professionnelle</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901" y="168244"/>
            <a:ext cx="986936" cy="440971"/>
          </a:xfrm>
          <a:prstGeom prst="rect">
            <a:avLst/>
          </a:prstGeom>
        </p:spPr>
      </p:pic>
      <p:pic>
        <p:nvPicPr>
          <p:cNvPr id="3" name="Image 2">
            <a:extLst>
              <a:ext uri="{FF2B5EF4-FFF2-40B4-BE49-F238E27FC236}">
                <a16:creationId xmlns:a16="http://schemas.microsoft.com/office/drawing/2014/main" id="{626D0316-2E4D-4FAD-AEF7-0E23F36C9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13" y="2535908"/>
            <a:ext cx="8771998" cy="2364764"/>
          </a:xfrm>
          <a:prstGeom prst="rect">
            <a:avLst/>
          </a:prstGeom>
        </p:spPr>
      </p:pic>
      <p:sp>
        <p:nvSpPr>
          <p:cNvPr id="28" name="ZoneTexte 27">
            <a:extLst>
              <a:ext uri="{FF2B5EF4-FFF2-40B4-BE49-F238E27FC236}">
                <a16:creationId xmlns:a16="http://schemas.microsoft.com/office/drawing/2014/main" id="{83BD5675-FFBD-4368-821B-DF8F326A7019}"/>
              </a:ext>
            </a:extLst>
          </p:cNvPr>
          <p:cNvSpPr txBox="1"/>
          <p:nvPr/>
        </p:nvSpPr>
        <p:spPr>
          <a:xfrm>
            <a:off x="572745" y="5388886"/>
            <a:ext cx="6847557" cy="923330"/>
          </a:xfrm>
          <a:prstGeom prst="rect">
            <a:avLst/>
          </a:prstGeom>
          <a:noFill/>
        </p:spPr>
        <p:txBody>
          <a:bodyPr wrap="square" rtlCol="0">
            <a:spAutoFit/>
          </a:bodyPr>
          <a:lstStyle/>
          <a:p>
            <a:r>
              <a:rPr lang="fr-FR" b="1" dirty="0">
                <a:solidFill>
                  <a:srgbClr val="FF0000"/>
                </a:solidFill>
              </a:rPr>
              <a:t>Il s’agit ici du taux d’insertion des étudiants de nationalité française, tous types d’emplois et d’activités, en France et à l’étranger</a:t>
            </a:r>
          </a:p>
          <a:p>
            <a:r>
              <a:rPr lang="fr-FR" b="1" dirty="0">
                <a:solidFill>
                  <a:srgbClr val="FF0000"/>
                </a:solidFill>
              </a:rPr>
              <a:t>Rapportés au total de diplômés qui ne poursuivent pas d’études.</a:t>
            </a:r>
            <a:endParaRPr lang="fr-FR" dirty="0">
              <a:solidFill>
                <a:srgbClr val="FF0000"/>
              </a:solidFill>
            </a:endParaRPr>
          </a:p>
        </p:txBody>
      </p:sp>
      <p:sp>
        <p:nvSpPr>
          <p:cNvPr id="26" name="Rectangle 25">
            <a:extLst>
              <a:ext uri="{FF2B5EF4-FFF2-40B4-BE49-F238E27FC236}">
                <a16:creationId xmlns:a16="http://schemas.microsoft.com/office/drawing/2014/main" id="{00964C91-982D-4AF8-AA18-88CB4F8B7309}"/>
              </a:ext>
            </a:extLst>
          </p:cNvPr>
          <p:cNvSpPr/>
          <p:nvPr/>
        </p:nvSpPr>
        <p:spPr>
          <a:xfrm>
            <a:off x="479511" y="4522819"/>
            <a:ext cx="8593455" cy="287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B5C02BE7-6218-49D6-B835-10F88B45D9EE}"/>
              </a:ext>
            </a:extLst>
          </p:cNvPr>
          <p:cNvCxnSpPr>
            <a:cxnSpLocks/>
          </p:cNvCxnSpPr>
          <p:nvPr/>
        </p:nvCxnSpPr>
        <p:spPr>
          <a:xfrm flipH="1" flipV="1">
            <a:off x="1901898" y="4900672"/>
            <a:ext cx="1" cy="3988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6A2932E8-B5C4-4A3E-A14A-5782AD6EF9AA}"/>
              </a:ext>
            </a:extLst>
          </p:cNvPr>
          <p:cNvGrpSpPr/>
          <p:nvPr/>
        </p:nvGrpSpPr>
        <p:grpSpPr>
          <a:xfrm>
            <a:off x="8015099" y="5388886"/>
            <a:ext cx="3555508" cy="924824"/>
            <a:chOff x="8015099" y="5388886"/>
            <a:chExt cx="3555508" cy="924824"/>
          </a:xfrm>
        </p:grpSpPr>
        <p:pic>
          <p:nvPicPr>
            <p:cNvPr id="18" name="Graphique 17" descr="Avertissement">
              <a:extLst>
                <a:ext uri="{FF2B5EF4-FFF2-40B4-BE49-F238E27FC236}">
                  <a16:creationId xmlns:a16="http://schemas.microsoft.com/office/drawing/2014/main" id="{D19AA038-1CE1-4AF8-8968-5EBA52007C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5099" y="5399310"/>
              <a:ext cx="914400" cy="914400"/>
            </a:xfrm>
            <a:prstGeom prst="rect">
              <a:avLst/>
            </a:prstGeom>
          </p:spPr>
        </p:pic>
        <p:sp>
          <p:nvSpPr>
            <p:cNvPr id="4" name="ZoneTexte 3">
              <a:extLst>
                <a:ext uri="{FF2B5EF4-FFF2-40B4-BE49-F238E27FC236}">
                  <a16:creationId xmlns:a16="http://schemas.microsoft.com/office/drawing/2014/main" id="{384036A2-B68F-4683-BDF8-2B5B210C271C}"/>
                </a:ext>
              </a:extLst>
            </p:cNvPr>
            <p:cNvSpPr txBox="1"/>
            <p:nvPr/>
          </p:nvSpPr>
          <p:spPr>
            <a:xfrm>
              <a:off x="9237311" y="5388886"/>
              <a:ext cx="2333296" cy="923330"/>
            </a:xfrm>
            <a:prstGeom prst="rect">
              <a:avLst/>
            </a:prstGeom>
            <a:noFill/>
          </p:spPr>
          <p:txBody>
            <a:bodyPr wrap="square" rtlCol="0">
              <a:spAutoFit/>
            </a:bodyPr>
            <a:lstStyle/>
            <a:p>
              <a:r>
                <a:rPr lang="fr-FR" dirty="0">
                  <a:solidFill>
                    <a:srgbClr val="FF0000"/>
                  </a:solidFill>
                </a:rPr>
                <a:t>Mais ici il s’agit des diplômés de 2020.</a:t>
              </a:r>
            </a:p>
            <a:p>
              <a:r>
                <a:rPr lang="fr-FR" dirty="0">
                  <a:solidFill>
                    <a:srgbClr val="FF0000"/>
                  </a:solidFill>
                </a:rPr>
                <a:t>Donc M1 en 2018.</a:t>
              </a:r>
            </a:p>
          </p:txBody>
        </p:sp>
      </p:grpSp>
    </p:spTree>
    <p:extLst>
      <p:ext uri="{BB962C8B-B14F-4D97-AF65-F5344CB8AC3E}">
        <p14:creationId xmlns:p14="http://schemas.microsoft.com/office/powerpoint/2010/main" val="426841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données d’insertion professionnelle</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901" y="168244"/>
            <a:ext cx="986936" cy="440971"/>
          </a:xfrm>
          <a:prstGeom prst="rect">
            <a:avLst/>
          </a:prstGeom>
        </p:spPr>
      </p:pic>
      <p:sp>
        <p:nvSpPr>
          <p:cNvPr id="28" name="ZoneTexte 27">
            <a:extLst>
              <a:ext uri="{FF2B5EF4-FFF2-40B4-BE49-F238E27FC236}">
                <a16:creationId xmlns:a16="http://schemas.microsoft.com/office/drawing/2014/main" id="{83BD5675-FFBD-4368-821B-DF8F326A7019}"/>
              </a:ext>
            </a:extLst>
          </p:cNvPr>
          <p:cNvSpPr txBox="1"/>
          <p:nvPr/>
        </p:nvSpPr>
        <p:spPr>
          <a:xfrm>
            <a:off x="2110051" y="4911690"/>
            <a:ext cx="9164589" cy="646331"/>
          </a:xfrm>
          <a:prstGeom prst="rect">
            <a:avLst/>
          </a:prstGeom>
          <a:noFill/>
        </p:spPr>
        <p:txBody>
          <a:bodyPr wrap="square" rtlCol="0">
            <a:spAutoFit/>
          </a:bodyPr>
          <a:lstStyle/>
          <a:p>
            <a:r>
              <a:rPr lang="fr-FR" b="1" dirty="0">
                <a:solidFill>
                  <a:srgbClr val="FF0000"/>
                </a:solidFill>
              </a:rPr>
              <a:t>Conseil : se référer aux enquêtes d’insertion publiées annuellement </a:t>
            </a:r>
            <a:r>
              <a:rPr lang="fr-FR" dirty="0">
                <a:solidFill>
                  <a:srgbClr val="FF0000"/>
                </a:solidFill>
              </a:rPr>
              <a:t>sur les sites des universités qui indiquent les taux de réussite et le devenir des diplômés par parcours.</a:t>
            </a:r>
          </a:p>
        </p:txBody>
      </p:sp>
      <p:cxnSp>
        <p:nvCxnSpPr>
          <p:cNvPr id="13" name="Connecteur droit avec flèche 12">
            <a:extLst>
              <a:ext uri="{FF2B5EF4-FFF2-40B4-BE49-F238E27FC236}">
                <a16:creationId xmlns:a16="http://schemas.microsoft.com/office/drawing/2014/main" id="{B5C02BE7-6218-49D6-B835-10F88B45D9EE}"/>
              </a:ext>
            </a:extLst>
          </p:cNvPr>
          <p:cNvCxnSpPr>
            <a:cxnSpLocks/>
          </p:cNvCxnSpPr>
          <p:nvPr/>
        </p:nvCxnSpPr>
        <p:spPr>
          <a:xfrm>
            <a:off x="2650055" y="6029201"/>
            <a:ext cx="820279"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que 17" descr="Avertissement">
            <a:extLst>
              <a:ext uri="{FF2B5EF4-FFF2-40B4-BE49-F238E27FC236}">
                <a16:creationId xmlns:a16="http://schemas.microsoft.com/office/drawing/2014/main" id="{D19AA038-1CE1-4AF8-8968-5EBA52007C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014" y="2514600"/>
            <a:ext cx="914400" cy="914400"/>
          </a:xfrm>
          <a:prstGeom prst="rect">
            <a:avLst/>
          </a:prstGeom>
        </p:spPr>
      </p:pic>
      <p:sp>
        <p:nvSpPr>
          <p:cNvPr id="4" name="ZoneTexte 3">
            <a:extLst>
              <a:ext uri="{FF2B5EF4-FFF2-40B4-BE49-F238E27FC236}">
                <a16:creationId xmlns:a16="http://schemas.microsoft.com/office/drawing/2014/main" id="{384036A2-B68F-4683-BDF8-2B5B210C271C}"/>
              </a:ext>
            </a:extLst>
          </p:cNvPr>
          <p:cNvSpPr txBox="1"/>
          <p:nvPr/>
        </p:nvSpPr>
        <p:spPr>
          <a:xfrm>
            <a:off x="2110052" y="2648634"/>
            <a:ext cx="8978158" cy="646331"/>
          </a:xfrm>
          <a:prstGeom prst="rect">
            <a:avLst/>
          </a:prstGeom>
          <a:noFill/>
        </p:spPr>
        <p:txBody>
          <a:bodyPr wrap="square" rtlCol="0">
            <a:spAutoFit/>
          </a:bodyPr>
          <a:lstStyle/>
          <a:p>
            <a:r>
              <a:rPr lang="fr-FR" b="1" dirty="0"/>
              <a:t>Ces informations sont justes mais elles ne permettent de reconstituer ni les taux de réussite, ni le devenir des diplômés d’une même promotion, et ne tiennent pas compte des parcours.</a:t>
            </a:r>
          </a:p>
        </p:txBody>
      </p:sp>
      <p:sp>
        <p:nvSpPr>
          <p:cNvPr id="2" name="ZoneTexte 1">
            <a:extLst>
              <a:ext uri="{FF2B5EF4-FFF2-40B4-BE49-F238E27FC236}">
                <a16:creationId xmlns:a16="http://schemas.microsoft.com/office/drawing/2014/main" id="{57CAA491-93C6-4BC5-8488-30AADC695C1F}"/>
              </a:ext>
            </a:extLst>
          </p:cNvPr>
          <p:cNvSpPr txBox="1"/>
          <p:nvPr/>
        </p:nvSpPr>
        <p:spPr>
          <a:xfrm>
            <a:off x="3596513" y="5844535"/>
            <a:ext cx="5494261" cy="369332"/>
          </a:xfrm>
          <a:prstGeom prst="rect">
            <a:avLst/>
          </a:prstGeom>
          <a:noFill/>
        </p:spPr>
        <p:txBody>
          <a:bodyPr wrap="none" rtlCol="0">
            <a:spAutoFit/>
          </a:bodyPr>
          <a:lstStyle/>
          <a:p>
            <a:r>
              <a:rPr lang="fr-FR" dirty="0">
                <a:hlinkClick r:id="rId7"/>
              </a:rPr>
              <a:t>Rubrique « Enquêtes et statistiques » sur le site de l’UJM</a:t>
            </a:r>
            <a:endParaRPr lang="fr-FR" dirty="0"/>
          </a:p>
        </p:txBody>
      </p:sp>
      <p:sp>
        <p:nvSpPr>
          <p:cNvPr id="12" name="Rectangle 11">
            <a:extLst>
              <a:ext uri="{FF2B5EF4-FFF2-40B4-BE49-F238E27FC236}">
                <a16:creationId xmlns:a16="http://schemas.microsoft.com/office/drawing/2014/main" id="{D654EAB2-8E0A-4BBB-9205-4FFA2792B3B0}"/>
              </a:ext>
            </a:extLst>
          </p:cNvPr>
          <p:cNvSpPr/>
          <p:nvPr/>
        </p:nvSpPr>
        <p:spPr>
          <a:xfrm>
            <a:off x="2110051" y="3661852"/>
            <a:ext cx="9164589" cy="738664"/>
          </a:xfrm>
          <a:prstGeom prst="rect">
            <a:avLst/>
          </a:prstGeom>
        </p:spPr>
        <p:txBody>
          <a:bodyPr wrap="square">
            <a:spAutoFit/>
          </a:bodyPr>
          <a:lstStyle/>
          <a:p>
            <a:pPr algn="just"/>
            <a:r>
              <a:rPr lang="fr-FR" sz="1400" b="1" dirty="0">
                <a:solidFill>
                  <a:srgbClr val="FF0000"/>
                </a:solidFill>
              </a:rPr>
              <a:t>À noter : </a:t>
            </a:r>
            <a:r>
              <a:rPr lang="fr-FR" sz="1400" dirty="0"/>
              <a:t>lorsque l’effectif de diplômés au sein d’une mention est inférieur à 20, les taux d’emploi ont été considérés par le Ministère comme non-diffusables et apparaissent sur la plateforme avec la mention « pas de donnée disponible », ou alors des agrégations ont été faites sur deux promotions différentes (sans tenir compte d’éventuelles évolutions des parcours).</a:t>
            </a:r>
          </a:p>
        </p:txBody>
      </p:sp>
    </p:spTree>
    <p:extLst>
      <p:ext uri="{BB962C8B-B14F-4D97-AF65-F5344CB8AC3E}">
        <p14:creationId xmlns:p14="http://schemas.microsoft.com/office/powerpoint/2010/main" val="242464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fiche « mention » sur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1" name="Image 10">
            <a:extLst>
              <a:ext uri="{FF2B5EF4-FFF2-40B4-BE49-F238E27FC236}">
                <a16:creationId xmlns:a16="http://schemas.microsoft.com/office/drawing/2014/main" id="{92DDA289-7257-4C93-BA6A-9EE7EB8225FF}"/>
              </a:ext>
            </a:extLst>
          </p:cNvPr>
          <p:cNvPicPr>
            <a:picLocks noChangeAspect="1"/>
          </p:cNvPicPr>
          <p:nvPr/>
        </p:nvPicPr>
        <p:blipFill>
          <a:blip r:embed="rId4"/>
          <a:stretch>
            <a:fillRect/>
          </a:stretch>
        </p:blipFill>
        <p:spPr>
          <a:xfrm>
            <a:off x="6399847" y="1406667"/>
            <a:ext cx="2086266" cy="590632"/>
          </a:xfrm>
          <a:prstGeom prst="rect">
            <a:avLst/>
          </a:prstGeom>
        </p:spPr>
      </p:pic>
      <p:pic>
        <p:nvPicPr>
          <p:cNvPr id="2" name="Image 1">
            <a:extLst>
              <a:ext uri="{FF2B5EF4-FFF2-40B4-BE49-F238E27FC236}">
                <a16:creationId xmlns:a16="http://schemas.microsoft.com/office/drawing/2014/main" id="{9A140922-229C-43BB-97A5-740B7B252829}"/>
              </a:ext>
            </a:extLst>
          </p:cNvPr>
          <p:cNvPicPr>
            <a:picLocks noChangeAspect="1"/>
          </p:cNvPicPr>
          <p:nvPr/>
        </p:nvPicPr>
        <p:blipFill>
          <a:blip r:embed="rId5"/>
          <a:stretch>
            <a:fillRect/>
          </a:stretch>
        </p:blipFill>
        <p:spPr>
          <a:xfrm>
            <a:off x="1844171" y="2217772"/>
            <a:ext cx="6707975" cy="4471984"/>
          </a:xfrm>
          <a:prstGeom prst="rect">
            <a:avLst/>
          </a:prstGeom>
        </p:spPr>
      </p:pic>
      <p:sp>
        <p:nvSpPr>
          <p:cNvPr id="4" name="Rectangle 3">
            <a:extLst>
              <a:ext uri="{FF2B5EF4-FFF2-40B4-BE49-F238E27FC236}">
                <a16:creationId xmlns:a16="http://schemas.microsoft.com/office/drawing/2014/main" id="{8FA5384A-7EC3-4B73-9A87-263BE99C3ECF}"/>
              </a:ext>
            </a:extLst>
          </p:cNvPr>
          <p:cNvSpPr/>
          <p:nvPr/>
        </p:nvSpPr>
        <p:spPr>
          <a:xfrm>
            <a:off x="1924114" y="6055386"/>
            <a:ext cx="2101418" cy="221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038C6B26-3CA4-411E-85D1-AA27B2AFAE79}"/>
              </a:ext>
            </a:extLst>
          </p:cNvPr>
          <p:cNvCxnSpPr>
            <a:cxnSpLocks/>
          </p:cNvCxnSpPr>
          <p:nvPr/>
        </p:nvCxnSpPr>
        <p:spPr>
          <a:xfrm flipV="1">
            <a:off x="4369547" y="6166357"/>
            <a:ext cx="406639" cy="1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4A99B11-2F52-4AF3-A302-36051A22D98D}"/>
              </a:ext>
            </a:extLst>
          </p:cNvPr>
          <p:cNvSpPr txBox="1"/>
          <p:nvPr/>
        </p:nvSpPr>
        <p:spPr>
          <a:xfrm>
            <a:off x="4896516" y="5981691"/>
            <a:ext cx="2820324" cy="369332"/>
          </a:xfrm>
          <a:prstGeom prst="rect">
            <a:avLst/>
          </a:prstGeom>
          <a:noFill/>
        </p:spPr>
        <p:txBody>
          <a:bodyPr wrap="none" rtlCol="0">
            <a:spAutoFit/>
          </a:bodyPr>
          <a:lstStyle/>
          <a:p>
            <a:r>
              <a:rPr lang="fr-FR" dirty="0">
                <a:solidFill>
                  <a:srgbClr val="FF0000"/>
                </a:solidFill>
              </a:rPr>
              <a:t>Accès à la fiche « parcours »</a:t>
            </a:r>
          </a:p>
        </p:txBody>
      </p:sp>
    </p:spTree>
    <p:extLst>
      <p:ext uri="{BB962C8B-B14F-4D97-AF65-F5344CB8AC3E}">
        <p14:creationId xmlns:p14="http://schemas.microsoft.com/office/powerpoint/2010/main" val="326159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2" name="ZoneTexte 1">
            <a:extLst>
              <a:ext uri="{FF2B5EF4-FFF2-40B4-BE49-F238E27FC236}">
                <a16:creationId xmlns:a16="http://schemas.microsoft.com/office/drawing/2014/main" id="{4659F51D-2948-489E-9D9C-1FA5B284D1FD}"/>
              </a:ext>
            </a:extLst>
          </p:cNvPr>
          <p:cNvSpPr txBox="1"/>
          <p:nvPr/>
        </p:nvSpPr>
        <p:spPr>
          <a:xfrm>
            <a:off x="1305053" y="1635760"/>
            <a:ext cx="8916608" cy="4524315"/>
          </a:xfrm>
          <a:prstGeom prst="rect">
            <a:avLst/>
          </a:prstGeom>
          <a:noFill/>
        </p:spPr>
        <p:txBody>
          <a:bodyPr wrap="none" rtlCol="0">
            <a:spAutoFit/>
          </a:bodyPr>
          <a:lstStyle/>
          <a:p>
            <a:r>
              <a:rPr lang="fr-FR" dirty="0"/>
              <a:t>L’UJM va vous proposer plusieurs webinaires, pour vous accompagner dans vos candidatures.</a:t>
            </a:r>
          </a:p>
          <a:p>
            <a:r>
              <a:rPr lang="fr-FR" dirty="0"/>
              <a:t>Celui-ci est le premier.</a:t>
            </a:r>
          </a:p>
          <a:p>
            <a:endParaRPr lang="fr-FR" dirty="0"/>
          </a:p>
          <a:p>
            <a:r>
              <a:rPr lang="fr-FR" sz="2400" b="1" dirty="0"/>
              <a:t>Webinaire 1 (aujourd’hui) :</a:t>
            </a:r>
          </a:p>
          <a:p>
            <a:pPr marL="742950" lvl="1" indent="-285750">
              <a:buFont typeface="Arial" panose="020B0604020202020204" pitchFamily="34" charset="0"/>
              <a:buChar char="•"/>
            </a:pPr>
            <a:r>
              <a:rPr lang="fr-FR" dirty="0"/>
              <a:t>Présentation de la procédure globale et de la plateforme</a:t>
            </a:r>
          </a:p>
          <a:p>
            <a:pPr marL="742950" lvl="1" indent="-285750">
              <a:buFont typeface="Arial" panose="020B0604020202020204" pitchFamily="34" charset="0"/>
              <a:buChar char="•"/>
            </a:pPr>
            <a:r>
              <a:rPr lang="fr-FR" dirty="0"/>
              <a:t>Préparation de sa candidature en phase principale</a:t>
            </a:r>
          </a:p>
          <a:p>
            <a:pPr marL="742950" lvl="1" indent="-285750">
              <a:buFont typeface="Arial" panose="020B0604020202020204" pitchFamily="34" charset="0"/>
              <a:buChar char="•"/>
            </a:pPr>
            <a:endParaRPr lang="fr-FR" b="1" dirty="0"/>
          </a:p>
          <a:p>
            <a:r>
              <a:rPr lang="fr-FR" sz="2400" b="1" dirty="0"/>
              <a:t>Webinaire 2 (date à venir au mois de mai) :</a:t>
            </a:r>
          </a:p>
          <a:p>
            <a:pPr marL="742950" lvl="1" indent="-285750">
              <a:buFont typeface="Arial" panose="020B0604020202020204" pitchFamily="34" charset="0"/>
              <a:buChar char="•"/>
            </a:pPr>
            <a:r>
              <a:rPr lang="fr-FR" dirty="0"/>
              <a:t>Gérer mes réponses pendant la phase d’admission</a:t>
            </a:r>
          </a:p>
          <a:p>
            <a:pPr marL="742950" lvl="1" indent="-285750">
              <a:buFont typeface="Arial" panose="020B0604020202020204" pitchFamily="34" charset="0"/>
              <a:buChar char="•"/>
            </a:pPr>
            <a:r>
              <a:rPr lang="fr-FR" dirty="0"/>
              <a:t>Préparer mon inscription</a:t>
            </a:r>
          </a:p>
          <a:p>
            <a:pPr lvl="1"/>
            <a:endParaRPr lang="fr-FR" dirty="0"/>
          </a:p>
          <a:p>
            <a:r>
              <a:rPr lang="fr-FR" sz="2400" b="1" dirty="0"/>
              <a:t>Webinaire 3 (date à venir au mois de juin) :</a:t>
            </a:r>
          </a:p>
          <a:p>
            <a:pPr marL="742950" lvl="1" indent="-285750">
              <a:buFont typeface="Arial" panose="020B0604020202020204" pitchFamily="34" charset="0"/>
              <a:buChar char="•"/>
            </a:pPr>
            <a:r>
              <a:rPr lang="fr-FR" dirty="0"/>
              <a:t>Gérer mes candidatures et mes réponses en phase complémentaire</a:t>
            </a:r>
          </a:p>
          <a:p>
            <a:pPr marL="742950" lvl="1" indent="-285750">
              <a:buFont typeface="Arial" panose="020B0604020202020204" pitchFamily="34" charset="0"/>
              <a:buChar char="•"/>
            </a:pPr>
            <a:r>
              <a:rPr lang="fr-FR" dirty="0"/>
              <a:t>Gestion des désistements et saisine du recteur</a:t>
            </a:r>
          </a:p>
          <a:p>
            <a:pPr marL="742950" lvl="1" indent="-285750">
              <a:buFont typeface="Arial" panose="020B0604020202020204" pitchFamily="34" charset="0"/>
              <a:buChar char="•"/>
            </a:pPr>
            <a:endParaRPr lang="fr-FR" dirty="0"/>
          </a:p>
        </p:txBody>
      </p:sp>
    </p:spTree>
    <p:extLst>
      <p:ext uri="{BB962C8B-B14F-4D97-AF65-F5344CB8AC3E}">
        <p14:creationId xmlns:p14="http://schemas.microsoft.com/office/powerpoint/2010/main" val="224240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fiche « parcours » sur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1" name="Image 10">
            <a:extLst>
              <a:ext uri="{FF2B5EF4-FFF2-40B4-BE49-F238E27FC236}">
                <a16:creationId xmlns:a16="http://schemas.microsoft.com/office/drawing/2014/main" id="{92DDA289-7257-4C93-BA6A-9EE7EB8225FF}"/>
              </a:ext>
            </a:extLst>
          </p:cNvPr>
          <p:cNvPicPr>
            <a:picLocks noChangeAspect="1"/>
          </p:cNvPicPr>
          <p:nvPr/>
        </p:nvPicPr>
        <p:blipFill>
          <a:blip r:embed="rId4"/>
          <a:stretch>
            <a:fillRect/>
          </a:stretch>
        </p:blipFill>
        <p:spPr>
          <a:xfrm>
            <a:off x="6399847" y="1406667"/>
            <a:ext cx="2086266" cy="590632"/>
          </a:xfrm>
          <a:prstGeom prst="rect">
            <a:avLst/>
          </a:prstGeom>
        </p:spPr>
      </p:pic>
      <p:sp>
        <p:nvSpPr>
          <p:cNvPr id="16" name="ZoneTexte 15">
            <a:extLst>
              <a:ext uri="{FF2B5EF4-FFF2-40B4-BE49-F238E27FC236}">
                <a16:creationId xmlns:a16="http://schemas.microsoft.com/office/drawing/2014/main" id="{16413ECC-9E9A-4B72-A0DD-4D400ADE669C}"/>
              </a:ext>
            </a:extLst>
          </p:cNvPr>
          <p:cNvSpPr txBox="1"/>
          <p:nvPr/>
        </p:nvSpPr>
        <p:spPr>
          <a:xfrm>
            <a:off x="10500408" y="939698"/>
            <a:ext cx="2054858" cy="369332"/>
          </a:xfrm>
          <a:prstGeom prst="rect">
            <a:avLst/>
          </a:prstGeom>
          <a:noFill/>
        </p:spPr>
        <p:txBody>
          <a:bodyPr wrap="none" rtlCol="0">
            <a:spAutoFit/>
          </a:bodyPr>
          <a:lstStyle/>
          <a:p>
            <a:r>
              <a:rPr lang="fr-FR" dirty="0"/>
              <a:t>Détails par parcours</a:t>
            </a:r>
          </a:p>
        </p:txBody>
      </p:sp>
      <p:sp>
        <p:nvSpPr>
          <p:cNvPr id="17" name="Flèche : droite 16">
            <a:extLst>
              <a:ext uri="{FF2B5EF4-FFF2-40B4-BE49-F238E27FC236}">
                <a16:creationId xmlns:a16="http://schemas.microsoft.com/office/drawing/2014/main" id="{4D954164-6E6B-49AF-B200-3A9CE3A48096}"/>
              </a:ext>
            </a:extLst>
          </p:cNvPr>
          <p:cNvSpPr/>
          <p:nvPr/>
        </p:nvSpPr>
        <p:spPr>
          <a:xfrm>
            <a:off x="6937074" y="5742544"/>
            <a:ext cx="751438"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Accolade fermante 2">
            <a:extLst>
              <a:ext uri="{FF2B5EF4-FFF2-40B4-BE49-F238E27FC236}">
                <a16:creationId xmlns:a16="http://schemas.microsoft.com/office/drawing/2014/main" id="{B1AAB271-C17F-4B0B-B5F7-AA6261F27AF6}"/>
              </a:ext>
            </a:extLst>
          </p:cNvPr>
          <p:cNvSpPr/>
          <p:nvPr/>
        </p:nvSpPr>
        <p:spPr>
          <a:xfrm>
            <a:off x="6263959" y="5556180"/>
            <a:ext cx="312669" cy="76331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2" name="Image 11">
            <a:extLst>
              <a:ext uri="{FF2B5EF4-FFF2-40B4-BE49-F238E27FC236}">
                <a16:creationId xmlns:a16="http://schemas.microsoft.com/office/drawing/2014/main" id="{58DA860D-4AF5-4FC1-B472-7384A851FE71}"/>
              </a:ext>
            </a:extLst>
          </p:cNvPr>
          <p:cNvPicPr>
            <a:picLocks noChangeAspect="1"/>
          </p:cNvPicPr>
          <p:nvPr/>
        </p:nvPicPr>
        <p:blipFill>
          <a:blip r:embed="rId5"/>
          <a:stretch>
            <a:fillRect/>
          </a:stretch>
        </p:blipFill>
        <p:spPr>
          <a:xfrm>
            <a:off x="2388428" y="2049322"/>
            <a:ext cx="6749857" cy="4526375"/>
          </a:xfrm>
          <a:prstGeom prst="rect">
            <a:avLst/>
          </a:prstGeom>
        </p:spPr>
      </p:pic>
      <p:sp>
        <p:nvSpPr>
          <p:cNvPr id="4" name="Rectangle 3">
            <a:extLst>
              <a:ext uri="{FF2B5EF4-FFF2-40B4-BE49-F238E27FC236}">
                <a16:creationId xmlns:a16="http://schemas.microsoft.com/office/drawing/2014/main" id="{8FA5384A-7EC3-4B73-9A87-263BE99C3ECF}"/>
              </a:ext>
            </a:extLst>
          </p:cNvPr>
          <p:cNvSpPr/>
          <p:nvPr/>
        </p:nvSpPr>
        <p:spPr>
          <a:xfrm>
            <a:off x="2534295" y="2501463"/>
            <a:ext cx="1478412" cy="184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1523D17-1397-4843-9E79-C3C4EF986063}"/>
              </a:ext>
            </a:extLst>
          </p:cNvPr>
          <p:cNvSpPr/>
          <p:nvPr/>
        </p:nvSpPr>
        <p:spPr>
          <a:xfrm>
            <a:off x="2534295" y="2944021"/>
            <a:ext cx="519623" cy="184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A5F650C0-5294-432B-81D3-F0E3128E180C}"/>
              </a:ext>
            </a:extLst>
          </p:cNvPr>
          <p:cNvSpPr/>
          <p:nvPr/>
        </p:nvSpPr>
        <p:spPr>
          <a:xfrm>
            <a:off x="2534295" y="3861938"/>
            <a:ext cx="2055460" cy="184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038C6B26-3CA4-411E-85D1-AA27B2AFAE79}"/>
              </a:ext>
            </a:extLst>
          </p:cNvPr>
          <p:cNvCxnSpPr>
            <a:cxnSpLocks/>
          </p:cNvCxnSpPr>
          <p:nvPr/>
        </p:nvCxnSpPr>
        <p:spPr>
          <a:xfrm>
            <a:off x="8961924" y="2522433"/>
            <a:ext cx="3527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5544BA0-4854-4B05-865A-C5B8A8CEEBC9}"/>
              </a:ext>
            </a:extLst>
          </p:cNvPr>
          <p:cNvSpPr txBox="1"/>
          <p:nvPr/>
        </p:nvSpPr>
        <p:spPr>
          <a:xfrm>
            <a:off x="9394962" y="2230045"/>
            <a:ext cx="2418630" cy="584775"/>
          </a:xfrm>
          <a:prstGeom prst="rect">
            <a:avLst/>
          </a:prstGeom>
          <a:solidFill>
            <a:schemeClr val="bg1"/>
          </a:solidFill>
        </p:spPr>
        <p:txBody>
          <a:bodyPr wrap="square" rtlCol="0">
            <a:spAutoFit/>
          </a:bodyPr>
          <a:lstStyle/>
          <a:p>
            <a:r>
              <a:rPr lang="fr-FR" sz="1600" dirty="0">
                <a:solidFill>
                  <a:srgbClr val="FF0000"/>
                </a:solidFill>
              </a:rPr>
              <a:t>Lien vers la fiche détaillée sur le site de l’Université</a:t>
            </a:r>
          </a:p>
        </p:txBody>
      </p:sp>
      <p:sp>
        <p:nvSpPr>
          <p:cNvPr id="21" name="Rectangle 20">
            <a:extLst>
              <a:ext uri="{FF2B5EF4-FFF2-40B4-BE49-F238E27FC236}">
                <a16:creationId xmlns:a16="http://schemas.microsoft.com/office/drawing/2014/main" id="{E5E36F83-9C09-4EAB-A364-DC7DB67F216D}"/>
              </a:ext>
            </a:extLst>
          </p:cNvPr>
          <p:cNvSpPr/>
          <p:nvPr/>
        </p:nvSpPr>
        <p:spPr>
          <a:xfrm>
            <a:off x="2534295" y="5298379"/>
            <a:ext cx="2170870" cy="330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57A59DE5-D46C-48E2-A840-92F72454F805}"/>
              </a:ext>
            </a:extLst>
          </p:cNvPr>
          <p:cNvSpPr/>
          <p:nvPr/>
        </p:nvSpPr>
        <p:spPr>
          <a:xfrm>
            <a:off x="6944076" y="5252017"/>
            <a:ext cx="751438"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C698CAAD-24FF-41A2-B997-8F6976F18D31}"/>
              </a:ext>
            </a:extLst>
          </p:cNvPr>
          <p:cNvSpPr txBox="1"/>
          <p:nvPr/>
        </p:nvSpPr>
        <p:spPr>
          <a:xfrm>
            <a:off x="8000240" y="5144295"/>
            <a:ext cx="3844599" cy="584775"/>
          </a:xfrm>
          <a:prstGeom prst="rect">
            <a:avLst/>
          </a:prstGeom>
          <a:solidFill>
            <a:schemeClr val="bg1"/>
          </a:solidFill>
        </p:spPr>
        <p:txBody>
          <a:bodyPr wrap="square" rtlCol="0">
            <a:spAutoFit/>
          </a:bodyPr>
          <a:lstStyle/>
          <a:p>
            <a:r>
              <a:rPr lang="fr-FR" sz="1600" dirty="0">
                <a:solidFill>
                  <a:srgbClr val="FF0000"/>
                </a:solidFill>
              </a:rPr>
              <a:t>Vous trouverez un lien et des infos pour candidater à partir des fiches des parcours</a:t>
            </a:r>
          </a:p>
        </p:txBody>
      </p:sp>
    </p:spTree>
    <p:extLst>
      <p:ext uri="{BB962C8B-B14F-4D97-AF65-F5344CB8AC3E}">
        <p14:creationId xmlns:p14="http://schemas.microsoft.com/office/powerpoint/2010/main" val="28416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18"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candidatures en phase principale</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5" name="ZoneTexte 14">
            <a:extLst>
              <a:ext uri="{FF2B5EF4-FFF2-40B4-BE49-F238E27FC236}">
                <a16:creationId xmlns:a16="http://schemas.microsoft.com/office/drawing/2014/main" id="{805BF7BD-E6D3-4D48-96D4-D4EB4D5F536A}"/>
              </a:ext>
            </a:extLst>
          </p:cNvPr>
          <p:cNvSpPr txBox="1"/>
          <p:nvPr/>
        </p:nvSpPr>
        <p:spPr>
          <a:xfrm>
            <a:off x="894923" y="3150472"/>
            <a:ext cx="11013440" cy="1754326"/>
          </a:xfrm>
          <a:prstGeom prst="rect">
            <a:avLst/>
          </a:prstGeom>
          <a:noFill/>
        </p:spPr>
        <p:txBody>
          <a:bodyPr wrap="square" rtlCol="0">
            <a:spAutoFit/>
          </a:bodyPr>
          <a:lstStyle/>
          <a:p>
            <a:r>
              <a:rPr lang="fr-FR" b="1" dirty="0"/>
              <a:t>Le décompte du nombre de </a:t>
            </a:r>
            <a:r>
              <a:rPr lang="fr-FR" b="1" dirty="0" err="1"/>
              <a:t>voeux</a:t>
            </a:r>
            <a:r>
              <a:rPr lang="fr-FR" b="1" dirty="0"/>
              <a:t> se fait par mention et par établissement, mais les candidatures se font soit :</a:t>
            </a:r>
          </a:p>
          <a:p>
            <a:pPr marL="285750" indent="-285750">
              <a:buFontTx/>
              <a:buChar char="-"/>
            </a:pPr>
            <a:r>
              <a:rPr lang="fr-FR" b="1" dirty="0"/>
              <a:t>Au niveau de chaque parcours</a:t>
            </a:r>
          </a:p>
          <a:p>
            <a:pPr marL="285750" indent="-285750">
              <a:buFontTx/>
              <a:buChar char="-"/>
            </a:pPr>
            <a:r>
              <a:rPr lang="fr-FR" b="1" dirty="0"/>
              <a:t>Au niveau de la mention, </a:t>
            </a:r>
            <a:r>
              <a:rPr lang="fr-FR" dirty="0"/>
              <a:t>quand il y a un M1 commun à tous les parcours</a:t>
            </a:r>
          </a:p>
          <a:p>
            <a:r>
              <a:rPr lang="fr-FR" dirty="0"/>
              <a:t>	(exemple mention Analyse et politiques économiques à l’UJM)</a:t>
            </a:r>
          </a:p>
          <a:p>
            <a:pPr marL="285750" indent="-285750">
              <a:buFontTx/>
              <a:buChar char="-"/>
            </a:pPr>
            <a:r>
              <a:rPr lang="fr-FR" dirty="0"/>
              <a:t>Plus rarement, au niveau de portails inter-établissements regroupant la même mention dans plusieurs universités </a:t>
            </a:r>
          </a:p>
          <a:p>
            <a:r>
              <a:rPr lang="fr-FR" dirty="0"/>
              <a:t>	(exemple Master MEEF 1</a:t>
            </a:r>
            <a:r>
              <a:rPr lang="fr-FR" baseline="30000" dirty="0"/>
              <a:t>er</a:t>
            </a:r>
            <a:r>
              <a:rPr lang="fr-FR" dirty="0"/>
              <a:t> degré pour Lyon 1, Lyon 2, Lyon 3, UJM)</a:t>
            </a:r>
          </a:p>
        </p:txBody>
      </p:sp>
      <p:sp>
        <p:nvSpPr>
          <p:cNvPr id="2" name="ZoneTexte 1">
            <a:extLst>
              <a:ext uri="{FF2B5EF4-FFF2-40B4-BE49-F238E27FC236}">
                <a16:creationId xmlns:a16="http://schemas.microsoft.com/office/drawing/2014/main" id="{E955C78B-6869-4BDE-A138-7F321B2EB143}"/>
              </a:ext>
            </a:extLst>
          </p:cNvPr>
          <p:cNvSpPr txBox="1"/>
          <p:nvPr/>
        </p:nvSpPr>
        <p:spPr>
          <a:xfrm>
            <a:off x="862464" y="2426920"/>
            <a:ext cx="9801786" cy="369332"/>
          </a:xfrm>
          <a:prstGeom prst="rect">
            <a:avLst/>
          </a:prstGeom>
          <a:noFill/>
        </p:spPr>
        <p:txBody>
          <a:bodyPr wrap="none" rtlCol="0">
            <a:spAutoFit/>
          </a:bodyPr>
          <a:lstStyle/>
          <a:p>
            <a:r>
              <a:rPr lang="fr-FR" b="1" dirty="0"/>
              <a:t>Maximum 15 candidatures en formation « classique » + 15 candidatures en formation par alternance</a:t>
            </a:r>
          </a:p>
        </p:txBody>
      </p:sp>
      <p:sp>
        <p:nvSpPr>
          <p:cNvPr id="3" name="ZoneTexte 2">
            <a:extLst>
              <a:ext uri="{FF2B5EF4-FFF2-40B4-BE49-F238E27FC236}">
                <a16:creationId xmlns:a16="http://schemas.microsoft.com/office/drawing/2014/main" id="{CCA170C5-9CE5-48D2-94FF-67791A1E58E0}"/>
              </a:ext>
            </a:extLst>
          </p:cNvPr>
          <p:cNvSpPr txBox="1"/>
          <p:nvPr/>
        </p:nvSpPr>
        <p:spPr>
          <a:xfrm>
            <a:off x="973187" y="5334696"/>
            <a:ext cx="9558179" cy="1200329"/>
          </a:xfrm>
          <a:prstGeom prst="rect">
            <a:avLst/>
          </a:prstGeom>
          <a:noFill/>
        </p:spPr>
        <p:txBody>
          <a:bodyPr wrap="square" rtlCol="0">
            <a:spAutoFit/>
          </a:bodyPr>
          <a:lstStyle/>
          <a:p>
            <a:r>
              <a:rPr lang="fr-FR" b="1" dirty="0"/>
              <a:t>Les candidatures ne sont pas hiérarchisées.</a:t>
            </a:r>
          </a:p>
          <a:p>
            <a:r>
              <a:rPr lang="fr-FR" b="1" dirty="0"/>
              <a:t> </a:t>
            </a:r>
            <a:r>
              <a:rPr lang="fr-FR" dirty="0"/>
              <a:t>On ne vous demandera pas d’ordonner vos vœux.</a:t>
            </a:r>
          </a:p>
          <a:p>
            <a:r>
              <a:rPr lang="fr-FR" dirty="0"/>
              <a:t>Vous gardez la maîtrise de vos candidatures jusqu’au bout de la procédure et vous ne ferez vos choix que sur les formations dans lesquelles vous aurez été accepté.</a:t>
            </a:r>
          </a:p>
        </p:txBody>
      </p:sp>
    </p:spTree>
    <p:extLst>
      <p:ext uri="{BB962C8B-B14F-4D97-AF65-F5344CB8AC3E}">
        <p14:creationId xmlns:p14="http://schemas.microsoft.com/office/powerpoint/2010/main" val="306453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 calcul du nombre de vœux décomptés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grpSp>
        <p:nvGrpSpPr>
          <p:cNvPr id="20" name="Groupe 19">
            <a:extLst>
              <a:ext uri="{FF2B5EF4-FFF2-40B4-BE49-F238E27FC236}">
                <a16:creationId xmlns:a16="http://schemas.microsoft.com/office/drawing/2014/main" id="{ACB5728E-D536-4573-9CDF-AE5C277214CC}"/>
              </a:ext>
            </a:extLst>
          </p:cNvPr>
          <p:cNvGrpSpPr/>
          <p:nvPr/>
        </p:nvGrpSpPr>
        <p:grpSpPr>
          <a:xfrm>
            <a:off x="7666400" y="3855716"/>
            <a:ext cx="4362053" cy="1754042"/>
            <a:chOff x="475278" y="5383459"/>
            <a:chExt cx="4362053" cy="1754042"/>
          </a:xfrm>
          <a:solidFill>
            <a:schemeClr val="bg1"/>
          </a:solidFill>
        </p:grpSpPr>
        <p:sp>
          <p:nvSpPr>
            <p:cNvPr id="21" name="ZoneTexte 20">
              <a:extLst>
                <a:ext uri="{FF2B5EF4-FFF2-40B4-BE49-F238E27FC236}">
                  <a16:creationId xmlns:a16="http://schemas.microsoft.com/office/drawing/2014/main" id="{D45085D3-C5E8-47D0-A7B4-E0BEDA733259}"/>
                </a:ext>
              </a:extLst>
            </p:cNvPr>
            <p:cNvSpPr txBox="1"/>
            <p:nvPr/>
          </p:nvSpPr>
          <p:spPr>
            <a:xfrm>
              <a:off x="475278" y="5383459"/>
              <a:ext cx="4127027" cy="1200329"/>
            </a:xfrm>
            <a:prstGeom prst="rect">
              <a:avLst/>
            </a:prstGeom>
            <a:grpFill/>
            <a:ln>
              <a:solidFill>
                <a:schemeClr val="tx1"/>
              </a:solidFill>
            </a:ln>
          </p:spPr>
          <p:txBody>
            <a:bodyPr wrap="none" rtlCol="0">
              <a:spAutoFit/>
            </a:bodyPr>
            <a:lstStyle/>
            <a:p>
              <a:r>
                <a:rPr lang="fr-FR" sz="1200" b="1" dirty="0"/>
                <a:t>Exemple 4 : </a:t>
              </a:r>
            </a:p>
            <a:p>
              <a:r>
                <a:rPr lang="fr-FR" sz="1200" i="1" dirty="0"/>
                <a:t>Je suis candidat à :</a:t>
              </a:r>
            </a:p>
            <a:p>
              <a:r>
                <a:rPr lang="fr-FR" sz="1200" dirty="0"/>
                <a:t>Master mention « A » à l’UJM dans les parcours 1 et 4</a:t>
              </a:r>
            </a:p>
            <a:p>
              <a:r>
                <a:rPr lang="fr-FR" sz="1200" dirty="0"/>
                <a:t>Master mention « A » à Lyon 2 dans la mention car master en Y</a:t>
              </a:r>
            </a:p>
            <a:p>
              <a:r>
                <a:rPr lang="fr-FR" sz="1200" dirty="0"/>
                <a:t>Master mention « A » à Grenoble dans le parcours 1</a:t>
              </a:r>
            </a:p>
            <a:p>
              <a:r>
                <a:rPr lang="fr-FR" sz="1200" dirty="0"/>
                <a:t>Master mention « A » à Paris 8 dans les parcours 1, 2 et 3</a:t>
              </a:r>
            </a:p>
          </p:txBody>
        </p:sp>
        <p:sp>
          <p:nvSpPr>
            <p:cNvPr id="22" name="Flèche : droite 21">
              <a:extLst>
                <a:ext uri="{FF2B5EF4-FFF2-40B4-BE49-F238E27FC236}">
                  <a16:creationId xmlns:a16="http://schemas.microsoft.com/office/drawing/2014/main" id="{BFC5547E-0CB3-4263-9312-C121F1BEC788}"/>
                </a:ext>
              </a:extLst>
            </p:cNvPr>
            <p:cNvSpPr/>
            <p:nvPr/>
          </p:nvSpPr>
          <p:spPr>
            <a:xfrm>
              <a:off x="2112152" y="6721041"/>
              <a:ext cx="691062" cy="416460"/>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7114127-FDFC-4AF6-A89B-A64C61FF97E2}"/>
                </a:ext>
              </a:extLst>
            </p:cNvPr>
            <p:cNvSpPr txBox="1"/>
            <p:nvPr/>
          </p:nvSpPr>
          <p:spPr>
            <a:xfrm>
              <a:off x="2888545" y="6778069"/>
              <a:ext cx="1948786" cy="276999"/>
            </a:xfrm>
            <a:prstGeom prst="rect">
              <a:avLst/>
            </a:prstGeom>
            <a:grpFill/>
          </p:spPr>
          <p:txBody>
            <a:bodyPr wrap="square" rtlCol="0">
              <a:spAutoFit/>
            </a:bodyPr>
            <a:lstStyle/>
            <a:p>
              <a:r>
                <a:rPr lang="fr-FR" sz="1200" dirty="0"/>
                <a:t>7 candidatures et </a:t>
              </a:r>
              <a:r>
                <a:rPr lang="fr-FR" sz="1200" b="1" dirty="0"/>
                <a:t>4 </a:t>
              </a:r>
              <a:r>
                <a:rPr lang="fr-FR" sz="1200" b="1" dirty="0" err="1"/>
                <a:t>voeux</a:t>
              </a:r>
              <a:endParaRPr lang="fr-FR" sz="1200" b="1" dirty="0"/>
            </a:p>
          </p:txBody>
        </p:sp>
      </p:grpSp>
      <p:grpSp>
        <p:nvGrpSpPr>
          <p:cNvPr id="24" name="Groupe 23">
            <a:extLst>
              <a:ext uri="{FF2B5EF4-FFF2-40B4-BE49-F238E27FC236}">
                <a16:creationId xmlns:a16="http://schemas.microsoft.com/office/drawing/2014/main" id="{6D52FE93-A916-42C1-93D4-9FB1987517BE}"/>
              </a:ext>
            </a:extLst>
          </p:cNvPr>
          <p:cNvGrpSpPr/>
          <p:nvPr/>
        </p:nvGrpSpPr>
        <p:grpSpPr>
          <a:xfrm>
            <a:off x="801098" y="2239899"/>
            <a:ext cx="8113650" cy="1384995"/>
            <a:chOff x="475278" y="1015011"/>
            <a:chExt cx="8113650" cy="1384995"/>
          </a:xfrm>
          <a:solidFill>
            <a:schemeClr val="bg1"/>
          </a:solidFill>
        </p:grpSpPr>
        <p:sp>
          <p:nvSpPr>
            <p:cNvPr id="25" name="ZoneTexte 24">
              <a:extLst>
                <a:ext uri="{FF2B5EF4-FFF2-40B4-BE49-F238E27FC236}">
                  <a16:creationId xmlns:a16="http://schemas.microsoft.com/office/drawing/2014/main" id="{77D11572-7054-4494-8A2E-309C93E15CFC}"/>
                </a:ext>
              </a:extLst>
            </p:cNvPr>
            <p:cNvSpPr txBox="1"/>
            <p:nvPr/>
          </p:nvSpPr>
          <p:spPr>
            <a:xfrm>
              <a:off x="475278" y="1015011"/>
              <a:ext cx="4093172" cy="1384995"/>
            </a:xfrm>
            <a:prstGeom prst="rect">
              <a:avLst/>
            </a:prstGeom>
            <a:grpFill/>
            <a:ln>
              <a:solidFill>
                <a:schemeClr val="tx1"/>
              </a:solidFill>
            </a:ln>
          </p:spPr>
          <p:txBody>
            <a:bodyPr wrap="none" rtlCol="0">
              <a:spAutoFit/>
            </a:bodyPr>
            <a:lstStyle/>
            <a:p>
              <a:r>
                <a:rPr lang="fr-FR" sz="1200" b="1" dirty="0"/>
                <a:t>Exemple 1 : </a:t>
              </a:r>
            </a:p>
            <a:p>
              <a:r>
                <a:rPr lang="fr-FR" sz="1200" i="1" dirty="0"/>
                <a:t>Je suis candidat à :</a:t>
              </a:r>
            </a:p>
            <a:p>
              <a:r>
                <a:rPr lang="fr-FR" sz="1200" dirty="0"/>
                <a:t>Master mention « A » à l’UJM dans les parcours 1 et 4</a:t>
              </a:r>
            </a:p>
            <a:p>
              <a:r>
                <a:rPr lang="fr-FR" sz="1200" dirty="0"/>
                <a:t>Master mention « A » à Lyon 2 dans le parcours 8</a:t>
              </a:r>
            </a:p>
            <a:p>
              <a:r>
                <a:rPr lang="fr-FR" sz="1200" dirty="0"/>
                <a:t>Master mention « B » à l’UJM dans le parcours 2</a:t>
              </a:r>
            </a:p>
            <a:p>
              <a:r>
                <a:rPr lang="fr-FR" sz="1200" dirty="0"/>
                <a:t>Master mention « C » à l’UJM dans le parcours 1 en alternance</a:t>
              </a:r>
            </a:p>
            <a:p>
              <a:r>
                <a:rPr lang="fr-FR" sz="1200" dirty="0"/>
                <a:t>Master mention « D » à Grenoble dans les parcours 1, 2 et 3</a:t>
              </a:r>
            </a:p>
          </p:txBody>
        </p:sp>
        <p:sp>
          <p:nvSpPr>
            <p:cNvPr id="26" name="Flèche : droite 25">
              <a:extLst>
                <a:ext uri="{FF2B5EF4-FFF2-40B4-BE49-F238E27FC236}">
                  <a16:creationId xmlns:a16="http://schemas.microsoft.com/office/drawing/2014/main" id="{27D42CB8-61D5-4E5B-85D2-9860DD0B73A2}"/>
                </a:ext>
              </a:extLst>
            </p:cNvPr>
            <p:cNvSpPr/>
            <p:nvPr/>
          </p:nvSpPr>
          <p:spPr>
            <a:xfrm>
              <a:off x="4835580" y="1585030"/>
              <a:ext cx="691062" cy="416460"/>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E29406E1-5B3E-4A79-B0A7-F60DFD3D9A8D}"/>
                </a:ext>
              </a:extLst>
            </p:cNvPr>
            <p:cNvSpPr txBox="1"/>
            <p:nvPr/>
          </p:nvSpPr>
          <p:spPr>
            <a:xfrm>
              <a:off x="5681341" y="1665592"/>
              <a:ext cx="2907587" cy="461665"/>
            </a:xfrm>
            <a:prstGeom prst="rect">
              <a:avLst/>
            </a:prstGeom>
            <a:grpFill/>
          </p:spPr>
          <p:txBody>
            <a:bodyPr wrap="square" rtlCol="0">
              <a:spAutoFit/>
            </a:bodyPr>
            <a:lstStyle/>
            <a:p>
              <a:r>
                <a:rPr lang="fr-FR" sz="1200" dirty="0"/>
                <a:t>8 candidatures mais </a:t>
              </a:r>
              <a:r>
                <a:rPr lang="fr-FR" sz="1200" b="1" dirty="0"/>
                <a:t>4 vœux « classique » </a:t>
              </a:r>
            </a:p>
            <a:p>
              <a:r>
                <a:rPr lang="fr-FR" sz="1200" b="1" dirty="0"/>
                <a:t>                                </a:t>
              </a:r>
              <a:r>
                <a:rPr lang="fr-FR" sz="1200" dirty="0"/>
                <a:t>et</a:t>
              </a:r>
              <a:r>
                <a:rPr lang="fr-FR" sz="1200" b="1" dirty="0"/>
                <a:t> 1 vœu « alternance »</a:t>
              </a:r>
            </a:p>
          </p:txBody>
        </p:sp>
      </p:grpSp>
      <p:grpSp>
        <p:nvGrpSpPr>
          <p:cNvPr id="11" name="Groupe 10">
            <a:extLst>
              <a:ext uri="{FF2B5EF4-FFF2-40B4-BE49-F238E27FC236}">
                <a16:creationId xmlns:a16="http://schemas.microsoft.com/office/drawing/2014/main" id="{F4300556-0388-4DDF-99CA-C9B19DFFD734}"/>
              </a:ext>
            </a:extLst>
          </p:cNvPr>
          <p:cNvGrpSpPr/>
          <p:nvPr/>
        </p:nvGrpSpPr>
        <p:grpSpPr>
          <a:xfrm>
            <a:off x="801098" y="3811214"/>
            <a:ext cx="6581228" cy="1384995"/>
            <a:chOff x="475278" y="2541883"/>
            <a:chExt cx="6581228" cy="1384995"/>
          </a:xfrm>
          <a:solidFill>
            <a:schemeClr val="bg1"/>
          </a:solidFill>
        </p:grpSpPr>
        <p:sp>
          <p:nvSpPr>
            <p:cNvPr id="12" name="ZoneTexte 11">
              <a:extLst>
                <a:ext uri="{FF2B5EF4-FFF2-40B4-BE49-F238E27FC236}">
                  <a16:creationId xmlns:a16="http://schemas.microsoft.com/office/drawing/2014/main" id="{53A0BECE-2E3C-4ED0-AC97-B9BA5C64049D}"/>
                </a:ext>
              </a:extLst>
            </p:cNvPr>
            <p:cNvSpPr txBox="1"/>
            <p:nvPr/>
          </p:nvSpPr>
          <p:spPr>
            <a:xfrm>
              <a:off x="475278" y="2541883"/>
              <a:ext cx="3213187" cy="1384995"/>
            </a:xfrm>
            <a:prstGeom prst="rect">
              <a:avLst/>
            </a:prstGeom>
            <a:grpFill/>
            <a:ln>
              <a:solidFill>
                <a:schemeClr val="tx1"/>
              </a:solidFill>
            </a:ln>
          </p:spPr>
          <p:txBody>
            <a:bodyPr wrap="none" rtlCol="0">
              <a:spAutoFit/>
            </a:bodyPr>
            <a:lstStyle/>
            <a:p>
              <a:r>
                <a:rPr lang="fr-FR" sz="1200" b="1" dirty="0"/>
                <a:t>Exemple 2 : </a:t>
              </a:r>
            </a:p>
            <a:p>
              <a:r>
                <a:rPr lang="fr-FR" sz="1200" i="1" dirty="0"/>
                <a:t>Je suis candidat à :</a:t>
              </a:r>
            </a:p>
            <a:p>
              <a:r>
                <a:rPr lang="fr-FR" sz="1200" dirty="0"/>
                <a:t>Master mention « A » à l’UJM dans le parcours 1</a:t>
              </a:r>
            </a:p>
            <a:p>
              <a:r>
                <a:rPr lang="fr-FR" sz="1200" dirty="0"/>
                <a:t>Master mention « B » à l’UJM dans le parcours 8</a:t>
              </a:r>
            </a:p>
            <a:p>
              <a:r>
                <a:rPr lang="fr-FR" sz="1200" dirty="0"/>
                <a:t>Master mention « C » à l’UJM dans le parcours 2</a:t>
              </a:r>
            </a:p>
            <a:p>
              <a:r>
                <a:rPr lang="fr-FR" sz="1200" dirty="0"/>
                <a:t>Master mention « D » à l’UJM dans le parcours 1</a:t>
              </a:r>
            </a:p>
            <a:p>
              <a:r>
                <a:rPr lang="fr-FR" sz="1200" dirty="0"/>
                <a:t>Master mention « E » à l’UJM dans le parcours 3</a:t>
              </a:r>
            </a:p>
          </p:txBody>
        </p:sp>
        <p:sp>
          <p:nvSpPr>
            <p:cNvPr id="13" name="Flèche : droite 12">
              <a:extLst>
                <a:ext uri="{FF2B5EF4-FFF2-40B4-BE49-F238E27FC236}">
                  <a16:creationId xmlns:a16="http://schemas.microsoft.com/office/drawing/2014/main" id="{6DE3D46F-3647-4975-A482-75519D3D026D}"/>
                </a:ext>
              </a:extLst>
            </p:cNvPr>
            <p:cNvSpPr/>
            <p:nvPr/>
          </p:nvSpPr>
          <p:spPr>
            <a:xfrm>
              <a:off x="3880937" y="3161135"/>
              <a:ext cx="691062" cy="416460"/>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13A2BE9-200D-4552-9B85-DE65086E5AB8}"/>
                </a:ext>
              </a:extLst>
            </p:cNvPr>
            <p:cNvSpPr txBox="1"/>
            <p:nvPr/>
          </p:nvSpPr>
          <p:spPr>
            <a:xfrm>
              <a:off x="4764471" y="3222130"/>
              <a:ext cx="2292035" cy="276999"/>
            </a:xfrm>
            <a:prstGeom prst="rect">
              <a:avLst/>
            </a:prstGeom>
            <a:grpFill/>
          </p:spPr>
          <p:txBody>
            <a:bodyPr wrap="square" rtlCol="0">
              <a:spAutoFit/>
            </a:bodyPr>
            <a:lstStyle/>
            <a:p>
              <a:r>
                <a:rPr lang="fr-FR" sz="1200" dirty="0"/>
                <a:t>5 candidatures et </a:t>
              </a:r>
              <a:r>
                <a:rPr lang="fr-FR" sz="1200" b="1" dirty="0"/>
                <a:t>5 </a:t>
              </a:r>
              <a:r>
                <a:rPr lang="fr-FR" sz="1200" b="1" dirty="0" err="1"/>
                <a:t>voeux</a:t>
              </a:r>
              <a:endParaRPr lang="fr-FR" sz="1200" b="1" dirty="0"/>
            </a:p>
          </p:txBody>
        </p:sp>
      </p:grpSp>
      <p:grpSp>
        <p:nvGrpSpPr>
          <p:cNvPr id="16" name="Groupe 15">
            <a:extLst>
              <a:ext uri="{FF2B5EF4-FFF2-40B4-BE49-F238E27FC236}">
                <a16:creationId xmlns:a16="http://schemas.microsoft.com/office/drawing/2014/main" id="{886CFC5E-0B57-4B0D-8ECD-8B7E9519125E}"/>
              </a:ext>
            </a:extLst>
          </p:cNvPr>
          <p:cNvGrpSpPr/>
          <p:nvPr/>
        </p:nvGrpSpPr>
        <p:grpSpPr>
          <a:xfrm>
            <a:off x="801098" y="5433378"/>
            <a:ext cx="8512687" cy="1200329"/>
            <a:chOff x="475278" y="4072641"/>
            <a:chExt cx="8512687" cy="1200329"/>
          </a:xfrm>
          <a:solidFill>
            <a:schemeClr val="bg1"/>
          </a:solidFill>
        </p:grpSpPr>
        <p:sp>
          <p:nvSpPr>
            <p:cNvPr id="17" name="ZoneTexte 16">
              <a:extLst>
                <a:ext uri="{FF2B5EF4-FFF2-40B4-BE49-F238E27FC236}">
                  <a16:creationId xmlns:a16="http://schemas.microsoft.com/office/drawing/2014/main" id="{D1BCDDDF-6940-4DE6-AAFD-F0C99ED9D1F5}"/>
                </a:ext>
              </a:extLst>
            </p:cNvPr>
            <p:cNvSpPr txBox="1"/>
            <p:nvPr/>
          </p:nvSpPr>
          <p:spPr>
            <a:xfrm>
              <a:off x="475278" y="4072641"/>
              <a:ext cx="5476051" cy="1200329"/>
            </a:xfrm>
            <a:prstGeom prst="rect">
              <a:avLst/>
            </a:prstGeom>
            <a:grpFill/>
            <a:ln>
              <a:solidFill>
                <a:schemeClr val="tx1"/>
              </a:solidFill>
            </a:ln>
          </p:spPr>
          <p:txBody>
            <a:bodyPr wrap="none" rtlCol="0">
              <a:spAutoFit/>
            </a:bodyPr>
            <a:lstStyle/>
            <a:p>
              <a:r>
                <a:rPr lang="fr-FR" sz="1200" b="1" dirty="0"/>
                <a:t>Exemple 3 : </a:t>
              </a:r>
            </a:p>
            <a:p>
              <a:r>
                <a:rPr lang="fr-FR" sz="1200" i="1" dirty="0"/>
                <a:t>Je suis candidat à :</a:t>
              </a:r>
            </a:p>
            <a:p>
              <a:r>
                <a:rPr lang="fr-FR" sz="1200" dirty="0"/>
                <a:t>Master mention « A » à l’UJM dans les parcours 1 et 4</a:t>
              </a:r>
            </a:p>
            <a:p>
              <a:r>
                <a:rPr lang="fr-FR" sz="1200" dirty="0"/>
                <a:t>Master mention « B » à Lyon 2 dans les parcours 2, 5, 9 et le parcours 8 en alternance</a:t>
              </a:r>
            </a:p>
            <a:p>
              <a:r>
                <a:rPr lang="fr-FR" sz="1200" dirty="0"/>
                <a:t>Master mention « C » à Grenoble dans le parcours 1 en alternance</a:t>
              </a:r>
            </a:p>
            <a:p>
              <a:r>
                <a:rPr lang="fr-FR" sz="1200" dirty="0"/>
                <a:t>Master mention « D » à Paris 8 dans les parcours 1, 2 et 3</a:t>
              </a:r>
            </a:p>
          </p:txBody>
        </p:sp>
        <p:sp>
          <p:nvSpPr>
            <p:cNvPr id="18" name="Flèche : droite 17">
              <a:extLst>
                <a:ext uri="{FF2B5EF4-FFF2-40B4-BE49-F238E27FC236}">
                  <a16:creationId xmlns:a16="http://schemas.microsoft.com/office/drawing/2014/main" id="{ACB934D4-811C-4302-9953-B13D3C9B4D03}"/>
                </a:ext>
              </a:extLst>
            </p:cNvPr>
            <p:cNvSpPr/>
            <p:nvPr/>
          </p:nvSpPr>
          <p:spPr>
            <a:xfrm>
              <a:off x="6155504" y="4324181"/>
              <a:ext cx="691062" cy="416460"/>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6764D07A-34F3-4529-BC6E-28C2D2B07E3F}"/>
                </a:ext>
              </a:extLst>
            </p:cNvPr>
            <p:cNvSpPr txBox="1"/>
            <p:nvPr/>
          </p:nvSpPr>
          <p:spPr>
            <a:xfrm>
              <a:off x="6934551" y="4349639"/>
              <a:ext cx="2053414" cy="646331"/>
            </a:xfrm>
            <a:prstGeom prst="rect">
              <a:avLst/>
            </a:prstGeom>
            <a:grpFill/>
          </p:spPr>
          <p:txBody>
            <a:bodyPr wrap="square" rtlCol="0">
              <a:spAutoFit/>
            </a:bodyPr>
            <a:lstStyle/>
            <a:p>
              <a:r>
                <a:rPr lang="fr-FR" sz="1200" dirty="0"/>
                <a:t>9 candidatures </a:t>
              </a:r>
            </a:p>
            <a:p>
              <a:r>
                <a:rPr lang="fr-FR" sz="1200" dirty="0"/>
                <a:t>mais </a:t>
              </a:r>
              <a:r>
                <a:rPr lang="fr-FR" sz="1200" b="1" dirty="0"/>
                <a:t>3 vœux « classique » </a:t>
              </a:r>
            </a:p>
            <a:p>
              <a:r>
                <a:rPr lang="fr-FR" sz="1200" b="1" dirty="0"/>
                <a:t>     </a:t>
              </a:r>
              <a:r>
                <a:rPr lang="fr-FR" sz="1200" dirty="0"/>
                <a:t>et</a:t>
              </a:r>
              <a:r>
                <a:rPr lang="fr-FR" sz="1200" b="1" dirty="0"/>
                <a:t> 2 vœux « alternance »</a:t>
              </a:r>
            </a:p>
          </p:txBody>
        </p:sp>
      </p:grpSp>
    </p:spTree>
    <p:extLst>
      <p:ext uri="{BB962C8B-B14F-4D97-AF65-F5344CB8AC3E}">
        <p14:creationId xmlns:p14="http://schemas.microsoft.com/office/powerpoint/2010/main" val="27692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 dossier de candidature</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28" name="ZoneTexte 27">
            <a:extLst>
              <a:ext uri="{FF2B5EF4-FFF2-40B4-BE49-F238E27FC236}">
                <a16:creationId xmlns:a16="http://schemas.microsoft.com/office/drawing/2014/main" id="{5E7ED354-22A8-4B0F-8A5F-C16EC0EEFCD2}"/>
              </a:ext>
            </a:extLst>
          </p:cNvPr>
          <p:cNvSpPr txBox="1"/>
          <p:nvPr/>
        </p:nvSpPr>
        <p:spPr>
          <a:xfrm>
            <a:off x="731652" y="2178391"/>
            <a:ext cx="11106185" cy="4031873"/>
          </a:xfrm>
          <a:prstGeom prst="rect">
            <a:avLst/>
          </a:prstGeom>
          <a:noFill/>
        </p:spPr>
        <p:txBody>
          <a:bodyPr wrap="square" rtlCol="0">
            <a:spAutoFit/>
          </a:bodyPr>
          <a:lstStyle/>
          <a:p>
            <a:pPr marL="285750" indent="-285750">
              <a:buFont typeface="Arial" panose="020B0604020202020204" pitchFamily="34" charset="0"/>
              <a:buChar char="•"/>
            </a:pPr>
            <a:r>
              <a:rPr lang="fr-FR" sz="1600" dirty="0"/>
              <a:t>Des renseignements généraux obligatoires à saisir ou à déposer par vous-même et qui sont communs à toutes vos candidatures (CV, renseignements administratifs, cursus depuis le bac, </a:t>
            </a:r>
            <a:r>
              <a:rPr lang="fr-FR" sz="1600" dirty="0" err="1"/>
              <a:t>etc</a:t>
            </a:r>
            <a:r>
              <a:rPr lang="fr-FR" sz="1600" dirty="0"/>
              <a:t>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Une ou plusieurs lettres de motivation (certaines formations en demandent en plusieurs langues)</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Selon les formations demandées, d’éventuelles pièces additionnelles spécifiques ou des questionnaires à renseigner en ligne</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r>
              <a:rPr lang="fr-FR" sz="1600" b="1" dirty="0">
                <a:solidFill>
                  <a:srgbClr val="FF0000"/>
                </a:solidFill>
              </a:rPr>
              <a:t>Le dossier est essentiellement constitué de documents en PDF que vous allez déposer.</a:t>
            </a:r>
          </a:p>
        </p:txBody>
      </p:sp>
      <p:sp>
        <p:nvSpPr>
          <p:cNvPr id="29" name="Rectangle 28">
            <a:extLst>
              <a:ext uri="{FF2B5EF4-FFF2-40B4-BE49-F238E27FC236}">
                <a16:creationId xmlns:a16="http://schemas.microsoft.com/office/drawing/2014/main" id="{6010717D-EED6-4F33-944E-C2591AD77499}"/>
              </a:ext>
            </a:extLst>
          </p:cNvPr>
          <p:cNvSpPr/>
          <p:nvPr/>
        </p:nvSpPr>
        <p:spPr>
          <a:xfrm>
            <a:off x="731652" y="6220506"/>
            <a:ext cx="6942344" cy="338554"/>
          </a:xfrm>
          <a:prstGeom prst="rect">
            <a:avLst/>
          </a:prstGeom>
        </p:spPr>
        <p:txBody>
          <a:bodyPr wrap="square">
            <a:spAutoFit/>
          </a:bodyPr>
          <a:lstStyle/>
          <a:p>
            <a:r>
              <a:rPr lang="fr-FR" sz="1600" dirty="0">
                <a:solidFill>
                  <a:srgbClr val="FF0000"/>
                </a:solidFill>
              </a:rPr>
              <a:t>Parfois, on vous demandera de remplir un questionnaire.</a:t>
            </a:r>
          </a:p>
        </p:txBody>
      </p:sp>
      <p:sp>
        <p:nvSpPr>
          <p:cNvPr id="30" name="ZoneTexte 29">
            <a:extLst>
              <a:ext uri="{FF2B5EF4-FFF2-40B4-BE49-F238E27FC236}">
                <a16:creationId xmlns:a16="http://schemas.microsoft.com/office/drawing/2014/main" id="{B4AA4CA9-1100-44E5-A3A5-11823928AEBE}"/>
              </a:ext>
            </a:extLst>
          </p:cNvPr>
          <p:cNvSpPr txBox="1"/>
          <p:nvPr/>
        </p:nvSpPr>
        <p:spPr>
          <a:xfrm>
            <a:off x="2191591" y="3391112"/>
            <a:ext cx="7521842" cy="830997"/>
          </a:xfrm>
          <a:prstGeom prst="rect">
            <a:avLst/>
          </a:prstGeom>
          <a:noFill/>
        </p:spPr>
        <p:txBody>
          <a:bodyPr wrap="square" rtlCol="0">
            <a:spAutoFit/>
          </a:bodyPr>
          <a:lstStyle/>
          <a:p>
            <a:r>
              <a:rPr lang="fr-FR" sz="1600" dirty="0">
                <a:solidFill>
                  <a:srgbClr val="FF0000"/>
                </a:solidFill>
              </a:rPr>
              <a:t>Bien veiller à adapter votre projet à chacun des parcours auxquels vous êtes candidat.</a:t>
            </a:r>
          </a:p>
          <a:p>
            <a:r>
              <a:rPr lang="fr-FR" sz="1600" dirty="0">
                <a:solidFill>
                  <a:srgbClr val="FF0000"/>
                </a:solidFill>
              </a:rPr>
              <a:t>Ne pas se tromper sur les débouchés en citant maladroitement un projet professionnel qui ne serait pas en adéquation avec les débouchés réels du master.</a:t>
            </a:r>
          </a:p>
        </p:txBody>
      </p:sp>
      <p:sp>
        <p:nvSpPr>
          <p:cNvPr id="31" name="ZoneTexte 30">
            <a:extLst>
              <a:ext uri="{FF2B5EF4-FFF2-40B4-BE49-F238E27FC236}">
                <a16:creationId xmlns:a16="http://schemas.microsoft.com/office/drawing/2014/main" id="{399B994C-0380-4DDB-8398-4A4E999CA6D3}"/>
              </a:ext>
            </a:extLst>
          </p:cNvPr>
          <p:cNvSpPr txBox="1"/>
          <p:nvPr/>
        </p:nvSpPr>
        <p:spPr>
          <a:xfrm>
            <a:off x="2191591" y="4821617"/>
            <a:ext cx="7521842" cy="830997"/>
          </a:xfrm>
          <a:prstGeom prst="rect">
            <a:avLst/>
          </a:prstGeom>
          <a:noFill/>
        </p:spPr>
        <p:txBody>
          <a:bodyPr wrap="square" rtlCol="0">
            <a:spAutoFit/>
          </a:bodyPr>
          <a:lstStyle/>
          <a:p>
            <a:r>
              <a:rPr lang="fr-FR" sz="1600" dirty="0">
                <a:solidFill>
                  <a:srgbClr val="FF0000"/>
                </a:solidFill>
              </a:rPr>
              <a:t>Bien se référer aux attendus, aux formations conseillées (pour montrer que votre parcours est en adéquation avec les attendus) et aux critères généraux d’examens des vœux pour mettre en valeur ce qui va compter le plus.</a:t>
            </a:r>
          </a:p>
        </p:txBody>
      </p:sp>
    </p:spTree>
    <p:extLst>
      <p:ext uri="{BB962C8B-B14F-4D97-AF65-F5344CB8AC3E}">
        <p14:creationId xmlns:p14="http://schemas.microsoft.com/office/powerpoint/2010/main" val="14309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Formations conseillées et attendus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1" name="ZoneTexte 10">
            <a:extLst>
              <a:ext uri="{FF2B5EF4-FFF2-40B4-BE49-F238E27FC236}">
                <a16:creationId xmlns:a16="http://schemas.microsoft.com/office/drawing/2014/main" id="{ACAEE364-408B-4A41-BACB-6D8DF165F19C}"/>
              </a:ext>
            </a:extLst>
          </p:cNvPr>
          <p:cNvSpPr txBox="1"/>
          <p:nvPr/>
        </p:nvSpPr>
        <p:spPr>
          <a:xfrm>
            <a:off x="754354" y="2420452"/>
            <a:ext cx="3846113" cy="1477328"/>
          </a:xfrm>
          <a:prstGeom prst="rect">
            <a:avLst/>
          </a:prstGeom>
          <a:noFill/>
        </p:spPr>
        <p:txBody>
          <a:bodyPr wrap="square" rtlCol="0">
            <a:spAutoFit/>
          </a:bodyPr>
          <a:lstStyle/>
          <a:p>
            <a:r>
              <a:rPr lang="fr-FR" dirty="0"/>
              <a:t>Exemple à l’UJM : </a:t>
            </a:r>
          </a:p>
          <a:p>
            <a:r>
              <a:rPr lang="fr-FR" dirty="0"/>
              <a:t>mention </a:t>
            </a:r>
          </a:p>
          <a:p>
            <a:r>
              <a:rPr lang="fr-FR" dirty="0"/>
              <a:t>« Optique, image, vision, </a:t>
            </a:r>
            <a:r>
              <a:rPr lang="fr-FR" dirty="0" err="1"/>
              <a:t>multimedia</a:t>
            </a:r>
            <a:r>
              <a:rPr lang="fr-FR" dirty="0"/>
              <a:t> », parcours </a:t>
            </a:r>
          </a:p>
          <a:p>
            <a:r>
              <a:rPr lang="fr-FR" dirty="0"/>
              <a:t>« Photonics Engineering »</a:t>
            </a:r>
          </a:p>
        </p:txBody>
      </p:sp>
      <p:pic>
        <p:nvPicPr>
          <p:cNvPr id="12" name="Image 11">
            <a:extLst>
              <a:ext uri="{FF2B5EF4-FFF2-40B4-BE49-F238E27FC236}">
                <a16:creationId xmlns:a16="http://schemas.microsoft.com/office/drawing/2014/main" id="{A352C257-B43C-4768-A899-A395DFD8419F}"/>
              </a:ext>
            </a:extLst>
          </p:cNvPr>
          <p:cNvPicPr>
            <a:picLocks noChangeAspect="1"/>
          </p:cNvPicPr>
          <p:nvPr/>
        </p:nvPicPr>
        <p:blipFill>
          <a:blip r:embed="rId4"/>
          <a:stretch>
            <a:fillRect/>
          </a:stretch>
        </p:blipFill>
        <p:spPr>
          <a:xfrm>
            <a:off x="4682706" y="2286318"/>
            <a:ext cx="7450349" cy="3147908"/>
          </a:xfrm>
          <a:prstGeom prst="rect">
            <a:avLst/>
          </a:prstGeom>
        </p:spPr>
      </p:pic>
      <p:sp>
        <p:nvSpPr>
          <p:cNvPr id="13" name="ZoneTexte 12">
            <a:extLst>
              <a:ext uri="{FF2B5EF4-FFF2-40B4-BE49-F238E27FC236}">
                <a16:creationId xmlns:a16="http://schemas.microsoft.com/office/drawing/2014/main" id="{6BA4BAA1-647E-431C-AE5F-46ABD481A372}"/>
              </a:ext>
            </a:extLst>
          </p:cNvPr>
          <p:cNvSpPr txBox="1"/>
          <p:nvPr/>
        </p:nvSpPr>
        <p:spPr>
          <a:xfrm>
            <a:off x="3761241" y="5752095"/>
            <a:ext cx="8371814" cy="830997"/>
          </a:xfrm>
          <a:prstGeom prst="rect">
            <a:avLst/>
          </a:prstGeom>
          <a:noFill/>
        </p:spPr>
        <p:txBody>
          <a:bodyPr wrap="square" rtlCol="0">
            <a:spAutoFit/>
          </a:bodyPr>
          <a:lstStyle/>
          <a:p>
            <a:r>
              <a:rPr lang="fr-FR" sz="1600" dirty="0">
                <a:solidFill>
                  <a:srgbClr val="FF0000"/>
                </a:solidFill>
              </a:rPr>
              <a:t>A lire avec attention. </a:t>
            </a:r>
          </a:p>
          <a:p>
            <a:r>
              <a:rPr lang="fr-FR" sz="1600" dirty="0">
                <a:solidFill>
                  <a:srgbClr val="FF0000"/>
                </a:solidFill>
              </a:rPr>
              <a:t>Dans une même mention, les attendus peuvent être différents selon les parcours.</a:t>
            </a:r>
          </a:p>
          <a:p>
            <a:r>
              <a:rPr lang="fr-FR" sz="1600" b="1" dirty="0">
                <a:solidFill>
                  <a:srgbClr val="FF0000"/>
                </a:solidFill>
              </a:rPr>
              <a:t>Dans tous les cas, votre dossier doit mettre en valeur l’adéquation de votre profil aux attendus.</a:t>
            </a:r>
          </a:p>
        </p:txBody>
      </p:sp>
      <p:sp>
        <p:nvSpPr>
          <p:cNvPr id="2" name="ZoneTexte 1">
            <a:extLst>
              <a:ext uri="{FF2B5EF4-FFF2-40B4-BE49-F238E27FC236}">
                <a16:creationId xmlns:a16="http://schemas.microsoft.com/office/drawing/2014/main" id="{4EA77F53-496E-4176-BA17-B28474BFA147}"/>
              </a:ext>
            </a:extLst>
          </p:cNvPr>
          <p:cNvSpPr txBox="1"/>
          <p:nvPr/>
        </p:nvSpPr>
        <p:spPr>
          <a:xfrm>
            <a:off x="754354" y="4215649"/>
            <a:ext cx="3617949" cy="1477328"/>
          </a:xfrm>
          <a:prstGeom prst="rect">
            <a:avLst/>
          </a:prstGeom>
          <a:noFill/>
        </p:spPr>
        <p:txBody>
          <a:bodyPr wrap="square" rtlCol="0">
            <a:spAutoFit/>
          </a:bodyPr>
          <a:lstStyle/>
          <a:p>
            <a:pPr algn="just"/>
            <a:r>
              <a:rPr lang="fr-FR" b="1" dirty="0">
                <a:solidFill>
                  <a:srgbClr val="FF0000"/>
                </a:solidFill>
              </a:rPr>
              <a:t>Conseil : </a:t>
            </a:r>
          </a:p>
          <a:p>
            <a:pPr algn="just"/>
            <a:r>
              <a:rPr lang="fr-FR" dirty="0">
                <a:solidFill>
                  <a:srgbClr val="FF0000"/>
                </a:solidFill>
              </a:rPr>
              <a:t>Aller consulter la fiche formation de chaque parcours sur le site de l’université (lien depuis la fiche </a:t>
            </a:r>
            <a:r>
              <a:rPr lang="fr-FR" dirty="0" err="1">
                <a:solidFill>
                  <a:srgbClr val="FF0000"/>
                </a:solidFill>
              </a:rPr>
              <a:t>MonMaster</a:t>
            </a:r>
            <a:r>
              <a:rPr lang="fr-FR" dirty="0">
                <a:solidFill>
                  <a:srgbClr val="FF0000"/>
                </a:solidFill>
              </a:rPr>
              <a:t>)</a:t>
            </a:r>
          </a:p>
        </p:txBody>
      </p:sp>
    </p:spTree>
    <p:extLst>
      <p:ext uri="{BB962C8B-B14F-4D97-AF65-F5344CB8AC3E}">
        <p14:creationId xmlns:p14="http://schemas.microsoft.com/office/powerpoint/2010/main" val="30031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Critères généraux d’examen des </a:t>
            </a:r>
            <a:r>
              <a:rPr lang="fr-FR" sz="3200" dirty="0" err="1">
                <a:solidFill>
                  <a:srgbClr val="2E2B75"/>
                </a:solidFill>
                <a:latin typeface="Sora ExtraBold" pitchFamily="2" charset="0"/>
                <a:cs typeface="Sora ExtraBold" pitchFamily="2" charset="0"/>
              </a:rPr>
              <a:t>voeux</a:t>
            </a:r>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25" name="ZoneTexte 24">
            <a:extLst>
              <a:ext uri="{FF2B5EF4-FFF2-40B4-BE49-F238E27FC236}">
                <a16:creationId xmlns:a16="http://schemas.microsoft.com/office/drawing/2014/main" id="{A963857D-0531-4775-837E-B5C7CAB8F136}"/>
              </a:ext>
            </a:extLst>
          </p:cNvPr>
          <p:cNvSpPr txBox="1"/>
          <p:nvPr/>
        </p:nvSpPr>
        <p:spPr>
          <a:xfrm>
            <a:off x="973187" y="2259989"/>
            <a:ext cx="5613140" cy="3139321"/>
          </a:xfrm>
          <a:prstGeom prst="rect">
            <a:avLst/>
          </a:prstGeom>
          <a:noFill/>
        </p:spPr>
        <p:txBody>
          <a:bodyPr wrap="none" rtlCol="0">
            <a:spAutoFit/>
          </a:bodyPr>
          <a:lstStyle/>
          <a:p>
            <a:r>
              <a:rPr lang="fr-FR" dirty="0"/>
              <a:t>Exemple à l’UJM :  mention « Droit public »</a:t>
            </a:r>
          </a:p>
          <a:p>
            <a:endParaRPr lang="fr-FR" dirty="0"/>
          </a:p>
          <a:p>
            <a:r>
              <a:rPr lang="fr-FR" dirty="0"/>
              <a:t>Parcours « Acteurs publics » :</a:t>
            </a:r>
          </a:p>
          <a:p>
            <a:endParaRPr lang="fr-FR" dirty="0"/>
          </a:p>
          <a:p>
            <a:endParaRPr lang="fr-FR" dirty="0"/>
          </a:p>
          <a:p>
            <a:endParaRPr lang="fr-FR" dirty="0"/>
          </a:p>
          <a:p>
            <a:r>
              <a:rPr lang="fr-FR" dirty="0"/>
              <a:t>Parcours « Contrats publics » :</a:t>
            </a:r>
          </a:p>
          <a:p>
            <a:endParaRPr lang="fr-FR" dirty="0"/>
          </a:p>
          <a:p>
            <a:endParaRPr lang="fr-FR" dirty="0"/>
          </a:p>
          <a:p>
            <a:endParaRPr lang="fr-FR" dirty="0"/>
          </a:p>
          <a:p>
            <a:r>
              <a:rPr lang="fr-FR" dirty="0"/>
              <a:t>Parcours « Droits international, européens et comparé » : </a:t>
            </a:r>
          </a:p>
        </p:txBody>
      </p:sp>
      <p:pic>
        <p:nvPicPr>
          <p:cNvPr id="26" name="Image 25">
            <a:extLst>
              <a:ext uri="{FF2B5EF4-FFF2-40B4-BE49-F238E27FC236}">
                <a16:creationId xmlns:a16="http://schemas.microsoft.com/office/drawing/2014/main" id="{748A87CF-877D-46A5-8273-B7DB9334EA4E}"/>
              </a:ext>
            </a:extLst>
          </p:cNvPr>
          <p:cNvPicPr>
            <a:picLocks noChangeAspect="1"/>
          </p:cNvPicPr>
          <p:nvPr/>
        </p:nvPicPr>
        <p:blipFill>
          <a:blip r:embed="rId4"/>
          <a:stretch>
            <a:fillRect/>
          </a:stretch>
        </p:blipFill>
        <p:spPr>
          <a:xfrm>
            <a:off x="1463455" y="3203614"/>
            <a:ext cx="6290777" cy="687019"/>
          </a:xfrm>
          <a:prstGeom prst="rect">
            <a:avLst/>
          </a:prstGeom>
        </p:spPr>
      </p:pic>
      <p:pic>
        <p:nvPicPr>
          <p:cNvPr id="27" name="Image 26">
            <a:extLst>
              <a:ext uri="{FF2B5EF4-FFF2-40B4-BE49-F238E27FC236}">
                <a16:creationId xmlns:a16="http://schemas.microsoft.com/office/drawing/2014/main" id="{F042CDDA-832B-46D5-95F9-C0A9C71914F2}"/>
              </a:ext>
            </a:extLst>
          </p:cNvPr>
          <p:cNvPicPr>
            <a:picLocks noChangeAspect="1"/>
          </p:cNvPicPr>
          <p:nvPr/>
        </p:nvPicPr>
        <p:blipFill>
          <a:blip r:embed="rId4"/>
          <a:stretch>
            <a:fillRect/>
          </a:stretch>
        </p:blipFill>
        <p:spPr>
          <a:xfrm>
            <a:off x="1463454" y="4301462"/>
            <a:ext cx="6290777" cy="687019"/>
          </a:xfrm>
          <a:prstGeom prst="rect">
            <a:avLst/>
          </a:prstGeom>
        </p:spPr>
      </p:pic>
      <p:pic>
        <p:nvPicPr>
          <p:cNvPr id="28" name="Image 27">
            <a:extLst>
              <a:ext uri="{FF2B5EF4-FFF2-40B4-BE49-F238E27FC236}">
                <a16:creationId xmlns:a16="http://schemas.microsoft.com/office/drawing/2014/main" id="{CAA3F958-1A11-4388-A639-9478FC7F98E2}"/>
              </a:ext>
            </a:extLst>
          </p:cNvPr>
          <p:cNvPicPr>
            <a:picLocks noChangeAspect="1"/>
          </p:cNvPicPr>
          <p:nvPr/>
        </p:nvPicPr>
        <p:blipFill>
          <a:blip r:embed="rId5"/>
          <a:stretch>
            <a:fillRect/>
          </a:stretch>
        </p:blipFill>
        <p:spPr>
          <a:xfrm>
            <a:off x="1492034" y="5492486"/>
            <a:ext cx="6225619" cy="850449"/>
          </a:xfrm>
          <a:prstGeom prst="rect">
            <a:avLst/>
          </a:prstGeom>
        </p:spPr>
      </p:pic>
      <p:sp>
        <p:nvSpPr>
          <p:cNvPr id="29" name="ZoneTexte 28">
            <a:extLst>
              <a:ext uri="{FF2B5EF4-FFF2-40B4-BE49-F238E27FC236}">
                <a16:creationId xmlns:a16="http://schemas.microsoft.com/office/drawing/2014/main" id="{88950D28-5427-4DB3-A74B-067B85BEC82A}"/>
              </a:ext>
            </a:extLst>
          </p:cNvPr>
          <p:cNvSpPr txBox="1"/>
          <p:nvPr/>
        </p:nvSpPr>
        <p:spPr>
          <a:xfrm>
            <a:off x="8987861" y="3537263"/>
            <a:ext cx="2553899" cy="2800767"/>
          </a:xfrm>
          <a:prstGeom prst="rect">
            <a:avLst/>
          </a:prstGeom>
          <a:noFill/>
        </p:spPr>
        <p:txBody>
          <a:bodyPr wrap="square" rtlCol="0">
            <a:spAutoFit/>
          </a:bodyPr>
          <a:lstStyle/>
          <a:p>
            <a:r>
              <a:rPr lang="fr-FR" sz="1600" dirty="0">
                <a:solidFill>
                  <a:srgbClr val="FF0000"/>
                </a:solidFill>
              </a:rPr>
              <a:t>A bien lire pour produire les justificatifs nécessaires.</a:t>
            </a:r>
          </a:p>
          <a:p>
            <a:endParaRPr lang="fr-FR" sz="1600" dirty="0">
              <a:solidFill>
                <a:srgbClr val="FF0000"/>
              </a:solidFill>
            </a:endParaRPr>
          </a:p>
          <a:p>
            <a:r>
              <a:rPr lang="fr-FR" sz="1600" b="1" dirty="0">
                <a:solidFill>
                  <a:srgbClr val="FF0000"/>
                </a:solidFill>
              </a:rPr>
              <a:t>Attention</a:t>
            </a:r>
            <a:r>
              <a:rPr lang="fr-FR" sz="1600" dirty="0">
                <a:solidFill>
                  <a:srgbClr val="FF0000"/>
                </a:solidFill>
              </a:rPr>
              <a:t> : une pièce obligatoire non déposée empêche la validation de la candidature </a:t>
            </a:r>
          </a:p>
          <a:p>
            <a:endParaRPr lang="fr-FR" sz="1600" dirty="0">
              <a:solidFill>
                <a:srgbClr val="FF0000"/>
              </a:solidFill>
            </a:endParaRPr>
          </a:p>
          <a:p>
            <a:r>
              <a:rPr lang="fr-FR" sz="1600" b="1" dirty="0">
                <a:solidFill>
                  <a:srgbClr val="FF0000"/>
                </a:solidFill>
              </a:rPr>
              <a:t>Conseil : </a:t>
            </a:r>
            <a:r>
              <a:rPr lang="fr-FR" sz="1600" dirty="0">
                <a:solidFill>
                  <a:srgbClr val="FF0000"/>
                </a:solidFill>
              </a:rPr>
              <a:t>déposer un fichier indiquant pourquoi la pièce est manquante</a:t>
            </a:r>
          </a:p>
        </p:txBody>
      </p:sp>
    </p:spTree>
    <p:extLst>
      <p:ext uri="{BB962C8B-B14F-4D97-AF65-F5344CB8AC3E}">
        <p14:creationId xmlns:p14="http://schemas.microsoft.com/office/powerpoint/2010/main" val="147326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 traitement des candidatures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2" name="ZoneTexte 11">
            <a:extLst>
              <a:ext uri="{FF2B5EF4-FFF2-40B4-BE49-F238E27FC236}">
                <a16:creationId xmlns:a16="http://schemas.microsoft.com/office/drawing/2014/main" id="{EAD9B368-4367-4DDE-A3F8-C7B0A2A3B3F4}"/>
              </a:ext>
            </a:extLst>
          </p:cNvPr>
          <p:cNvSpPr txBox="1"/>
          <p:nvPr/>
        </p:nvSpPr>
        <p:spPr>
          <a:xfrm>
            <a:off x="973186" y="2333999"/>
            <a:ext cx="8414653" cy="2554545"/>
          </a:xfrm>
          <a:prstGeom prst="rect">
            <a:avLst/>
          </a:prstGeom>
          <a:noFill/>
        </p:spPr>
        <p:txBody>
          <a:bodyPr wrap="square" rtlCol="0">
            <a:spAutoFit/>
          </a:bodyPr>
          <a:lstStyle/>
          <a:p>
            <a:r>
              <a:rPr lang="fr-FR" sz="1600" dirty="0"/>
              <a:t>Pas de traitement automatisé des données. </a:t>
            </a:r>
          </a:p>
          <a:p>
            <a:r>
              <a:rPr lang="fr-FR" sz="1600" dirty="0"/>
              <a:t>La plateforme ne propose pas d’outils d’aide à la décision.</a:t>
            </a:r>
          </a:p>
          <a:p>
            <a:endParaRPr lang="fr-FR" sz="1600" dirty="0"/>
          </a:p>
          <a:p>
            <a:r>
              <a:rPr lang="fr-FR" sz="1600" dirty="0">
                <a:solidFill>
                  <a:srgbClr val="FF0000"/>
                </a:solidFill>
              </a:rPr>
              <a:t>Les candidatures sont examinées par une commission</a:t>
            </a:r>
            <a:r>
              <a:rPr lang="fr-FR" sz="1600" dirty="0"/>
              <a:t>, par parcours, par portail ou, éventuellement, par une commission commune à plusieurs parcours.</a:t>
            </a:r>
          </a:p>
          <a:p>
            <a:endParaRPr lang="fr-FR" sz="1600" dirty="0"/>
          </a:p>
          <a:p>
            <a:r>
              <a:rPr lang="fr-FR" sz="1600" dirty="0"/>
              <a:t>La commission travaille sur les documents et renseignements fournis par les candidats.</a:t>
            </a:r>
          </a:p>
          <a:p>
            <a:r>
              <a:rPr lang="fr-FR" sz="1600" dirty="0"/>
              <a:t>Elle les analyse au regard de leur adéquation aux attendus à partir des critères généraux annoncés.</a:t>
            </a:r>
          </a:p>
          <a:p>
            <a:endParaRPr lang="fr-FR" sz="1600" dirty="0"/>
          </a:p>
          <a:p>
            <a:r>
              <a:rPr lang="fr-FR" sz="1600" dirty="0">
                <a:solidFill>
                  <a:srgbClr val="FF0000"/>
                </a:solidFill>
              </a:rPr>
              <a:t>Dans certaines formations, vous pourrez être convoqué à un entretien oral.</a:t>
            </a:r>
          </a:p>
        </p:txBody>
      </p:sp>
      <p:sp>
        <p:nvSpPr>
          <p:cNvPr id="13" name="Rectangle 12">
            <a:extLst>
              <a:ext uri="{FF2B5EF4-FFF2-40B4-BE49-F238E27FC236}">
                <a16:creationId xmlns:a16="http://schemas.microsoft.com/office/drawing/2014/main" id="{24D0BC9F-D779-4199-B16C-D4A5915165A7}"/>
              </a:ext>
            </a:extLst>
          </p:cNvPr>
          <p:cNvSpPr/>
          <p:nvPr/>
        </p:nvSpPr>
        <p:spPr>
          <a:xfrm>
            <a:off x="2804160" y="5193588"/>
            <a:ext cx="8881277" cy="1323439"/>
          </a:xfrm>
          <a:prstGeom prst="rect">
            <a:avLst/>
          </a:prstGeom>
        </p:spPr>
        <p:txBody>
          <a:bodyPr wrap="square">
            <a:spAutoFit/>
          </a:bodyPr>
          <a:lstStyle/>
          <a:p>
            <a:r>
              <a:rPr lang="fr-FR" sz="1600" b="1" dirty="0"/>
              <a:t>In fine, l’attribution d’un rang de classement ou un placement en recherche de contrat d’alternance est une obligation réglementaire pour les candidatures qui ne sont pas refusées.</a:t>
            </a:r>
          </a:p>
          <a:p>
            <a:endParaRPr lang="fr-FR" sz="1600" dirty="0"/>
          </a:p>
          <a:p>
            <a:r>
              <a:rPr lang="fr-FR" sz="1600" b="1" dirty="0">
                <a:solidFill>
                  <a:srgbClr val="FF0000"/>
                </a:solidFill>
              </a:rPr>
              <a:t>&gt;&gt; tout candidat hors alternance est donc refusé ou classé</a:t>
            </a:r>
          </a:p>
          <a:p>
            <a:r>
              <a:rPr lang="fr-FR" sz="1600" b="1" dirty="0">
                <a:solidFill>
                  <a:srgbClr val="FF0000"/>
                </a:solidFill>
              </a:rPr>
              <a:t>&gt;&gt; tout candidat en alternance est donc refusé ou placé en recherche de contrat</a:t>
            </a:r>
          </a:p>
        </p:txBody>
      </p:sp>
    </p:spTree>
    <p:extLst>
      <p:ext uri="{BB962C8B-B14F-4D97-AF65-F5344CB8AC3E}">
        <p14:creationId xmlns:p14="http://schemas.microsoft.com/office/powerpoint/2010/main" val="37463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réponses</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1" name="ZoneTexte 10">
            <a:extLst>
              <a:ext uri="{FF2B5EF4-FFF2-40B4-BE49-F238E27FC236}">
                <a16:creationId xmlns:a16="http://schemas.microsoft.com/office/drawing/2014/main" id="{A8B6A961-66B9-4A93-8B99-A713863961FA}"/>
              </a:ext>
            </a:extLst>
          </p:cNvPr>
          <p:cNvSpPr txBox="1"/>
          <p:nvPr/>
        </p:nvSpPr>
        <p:spPr>
          <a:xfrm>
            <a:off x="1015014" y="2017648"/>
            <a:ext cx="7250602" cy="4308872"/>
          </a:xfrm>
          <a:prstGeom prst="rect">
            <a:avLst/>
          </a:prstGeom>
          <a:noFill/>
        </p:spPr>
        <p:txBody>
          <a:bodyPr wrap="square" rtlCol="0">
            <a:spAutoFit/>
          </a:bodyPr>
          <a:lstStyle/>
          <a:p>
            <a:endParaRPr lang="fr-FR" sz="1600" dirty="0">
              <a:solidFill>
                <a:srgbClr val="FF0000"/>
              </a:solidFill>
            </a:endParaRPr>
          </a:p>
          <a:p>
            <a:r>
              <a:rPr lang="fr-FR" sz="1600" b="1" dirty="0">
                <a:solidFill>
                  <a:srgbClr val="FF0000"/>
                </a:solidFill>
              </a:rPr>
              <a:t>Si vous êtes refusé</a:t>
            </a:r>
            <a:r>
              <a:rPr lang="fr-FR" sz="1600" b="1" dirty="0"/>
              <a:t>, le refus sera motivé.</a:t>
            </a:r>
          </a:p>
          <a:p>
            <a:pPr lvl="1"/>
            <a:r>
              <a:rPr lang="fr-FR" sz="1400" u="sng" dirty="0"/>
              <a:t>Principaux motifs de refus (liste non exhaustive et purement indicative) :</a:t>
            </a:r>
          </a:p>
          <a:p>
            <a:pPr marL="742950" lvl="1" indent="-285750">
              <a:buFontTx/>
              <a:buChar char="-"/>
            </a:pPr>
            <a:r>
              <a:rPr lang="fr-FR" sz="1400" dirty="0"/>
              <a:t>Inadéquation du parcours antérieur.</a:t>
            </a:r>
          </a:p>
          <a:p>
            <a:pPr marL="742950" lvl="1" indent="-285750">
              <a:buFontTx/>
              <a:buChar char="-"/>
            </a:pPr>
            <a:r>
              <a:rPr lang="fr-FR" sz="1400" dirty="0"/>
              <a:t>Inadéquation du parcours envisagé avec le projet exposé par l’étudiant.</a:t>
            </a:r>
          </a:p>
          <a:p>
            <a:pPr marL="742950" lvl="1" indent="-285750">
              <a:buFontTx/>
              <a:buChar char="-"/>
            </a:pPr>
            <a:r>
              <a:rPr lang="fr-FR" sz="1400" dirty="0"/>
              <a:t>Niveau de langue, si celui-ci a bien été précisé dans les attendus.</a:t>
            </a:r>
          </a:p>
          <a:p>
            <a:pPr marL="742950" lvl="1" indent="-285750">
              <a:buFontTx/>
              <a:buChar char="-"/>
            </a:pPr>
            <a:r>
              <a:rPr lang="fr-FR" sz="1400" dirty="0"/>
              <a:t>Niveau académique de la formation suivie insuffisant pour le parcours de master visé (par exemple si Licence Pro, </a:t>
            </a:r>
            <a:r>
              <a:rPr lang="fr-FR" sz="1400" dirty="0" err="1"/>
              <a:t>Bachelor</a:t>
            </a:r>
            <a:r>
              <a:rPr lang="fr-FR" sz="1400" dirty="0"/>
              <a:t> ou autre diplôme bac+3, français ou étranger).</a:t>
            </a:r>
          </a:p>
          <a:p>
            <a:pPr marL="742950" lvl="1" indent="-285750">
              <a:buFontTx/>
              <a:buChar char="-"/>
            </a:pPr>
            <a:r>
              <a:rPr lang="fr-FR" sz="1400" dirty="0"/>
              <a:t>Niveau de l’étudiant insuffisant par rapport aux attendus.</a:t>
            </a:r>
          </a:p>
          <a:p>
            <a:pPr lvl="1"/>
            <a:endParaRPr lang="fr-FR" sz="1600" dirty="0"/>
          </a:p>
          <a:p>
            <a:r>
              <a:rPr lang="fr-FR" sz="1600" b="1" dirty="0">
                <a:solidFill>
                  <a:srgbClr val="FF0000"/>
                </a:solidFill>
              </a:rPr>
              <a:t>Sinon </a:t>
            </a:r>
            <a:r>
              <a:rPr lang="fr-FR" sz="1600" b="1" dirty="0"/>
              <a:t>:</a:t>
            </a:r>
          </a:p>
          <a:p>
            <a:pPr marL="285750" indent="-285750">
              <a:buFontTx/>
              <a:buChar char="-"/>
            </a:pPr>
            <a:r>
              <a:rPr lang="fr-FR" sz="1600" b="1" dirty="0"/>
              <a:t>Si votre rang de classement se trouve dans la capacité d’accueil, alors vous recevez une  proposition d’admission.</a:t>
            </a:r>
          </a:p>
          <a:p>
            <a:pPr marL="285750" indent="-285750">
              <a:buFontTx/>
              <a:buChar char="-"/>
            </a:pPr>
            <a:endParaRPr lang="fr-FR" sz="1600" b="1" dirty="0"/>
          </a:p>
          <a:p>
            <a:pPr marL="285750" indent="-285750">
              <a:buFontTx/>
              <a:buChar char="-"/>
            </a:pPr>
            <a:r>
              <a:rPr lang="fr-FR" sz="1600" b="1" dirty="0"/>
              <a:t>Si votre rang de classement est au-delà, alors vous serez placé en liste d’attente.</a:t>
            </a:r>
          </a:p>
          <a:p>
            <a:pPr marL="285750" indent="-285750">
              <a:buFontTx/>
              <a:buChar char="-"/>
            </a:pPr>
            <a:endParaRPr lang="fr-FR" sz="1600" b="1" dirty="0"/>
          </a:p>
          <a:p>
            <a:pPr marL="285750" indent="-285750">
              <a:buFontTx/>
              <a:buChar char="-"/>
            </a:pPr>
            <a:r>
              <a:rPr lang="fr-FR" sz="1600" b="1" dirty="0"/>
              <a:t>Si vous étiez candidat en alternance, vous recevrez un avis de placement en recherche de contrat.</a:t>
            </a:r>
            <a:endParaRPr lang="fr-FR" sz="1600" dirty="0"/>
          </a:p>
        </p:txBody>
      </p:sp>
      <p:sp>
        <p:nvSpPr>
          <p:cNvPr id="14" name="ZoneTexte 13">
            <a:extLst>
              <a:ext uri="{FF2B5EF4-FFF2-40B4-BE49-F238E27FC236}">
                <a16:creationId xmlns:a16="http://schemas.microsoft.com/office/drawing/2014/main" id="{B121E744-DA9F-467A-A941-6E5C7D2DD0FF}"/>
              </a:ext>
            </a:extLst>
          </p:cNvPr>
          <p:cNvSpPr txBox="1"/>
          <p:nvPr/>
        </p:nvSpPr>
        <p:spPr>
          <a:xfrm>
            <a:off x="8519637" y="4568313"/>
            <a:ext cx="3357424" cy="830997"/>
          </a:xfrm>
          <a:prstGeom prst="rect">
            <a:avLst/>
          </a:prstGeom>
          <a:noFill/>
        </p:spPr>
        <p:txBody>
          <a:bodyPr wrap="square" rtlCol="0">
            <a:spAutoFit/>
          </a:bodyPr>
          <a:lstStyle/>
          <a:p>
            <a:r>
              <a:rPr lang="fr-FR" sz="1600" dirty="0">
                <a:solidFill>
                  <a:srgbClr val="FF0000"/>
                </a:solidFill>
              </a:rPr>
              <a:t>Pour info, la plupart des formations font du surbooking (= appellent plus de candidats qu’il y a de places). </a:t>
            </a:r>
          </a:p>
        </p:txBody>
      </p:sp>
      <p:sp>
        <p:nvSpPr>
          <p:cNvPr id="15" name="ZoneTexte 14">
            <a:extLst>
              <a:ext uri="{FF2B5EF4-FFF2-40B4-BE49-F238E27FC236}">
                <a16:creationId xmlns:a16="http://schemas.microsoft.com/office/drawing/2014/main" id="{A805558A-6453-43FB-8EC7-65556F3BE0E6}"/>
              </a:ext>
            </a:extLst>
          </p:cNvPr>
          <p:cNvSpPr txBox="1"/>
          <p:nvPr/>
        </p:nvSpPr>
        <p:spPr>
          <a:xfrm>
            <a:off x="8519637" y="5741744"/>
            <a:ext cx="3534596" cy="830997"/>
          </a:xfrm>
          <a:prstGeom prst="rect">
            <a:avLst/>
          </a:prstGeom>
          <a:noFill/>
        </p:spPr>
        <p:txBody>
          <a:bodyPr wrap="square" rtlCol="0">
            <a:spAutoFit/>
          </a:bodyPr>
          <a:lstStyle/>
          <a:p>
            <a:r>
              <a:rPr lang="fr-FR" sz="1600" b="1" dirty="0">
                <a:solidFill>
                  <a:srgbClr val="FF0000"/>
                </a:solidFill>
              </a:rPr>
              <a:t>Conseil : </a:t>
            </a:r>
            <a:r>
              <a:rPr lang="fr-FR" sz="1600" dirty="0">
                <a:solidFill>
                  <a:srgbClr val="FF0000"/>
                </a:solidFill>
              </a:rPr>
              <a:t>ne pas tarder à rechercher votre contrat d’alternance avant la phase d’admission</a:t>
            </a:r>
          </a:p>
        </p:txBody>
      </p:sp>
    </p:spTree>
    <p:extLst>
      <p:ext uri="{BB962C8B-B14F-4D97-AF65-F5344CB8AC3E}">
        <p14:creationId xmlns:p14="http://schemas.microsoft.com/office/powerpoint/2010/main" val="17547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phase d’amission hors alternance</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2" name="Rectangle 1">
            <a:extLst>
              <a:ext uri="{FF2B5EF4-FFF2-40B4-BE49-F238E27FC236}">
                <a16:creationId xmlns:a16="http://schemas.microsoft.com/office/drawing/2014/main" id="{6CDAE528-2BF5-41B8-B0EA-75768A8949DD}"/>
              </a:ext>
            </a:extLst>
          </p:cNvPr>
          <p:cNvSpPr/>
          <p:nvPr/>
        </p:nvSpPr>
        <p:spPr>
          <a:xfrm>
            <a:off x="957887" y="2229213"/>
            <a:ext cx="10309553" cy="2585323"/>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000000"/>
                </a:solidFill>
              </a:rPr>
              <a:t>Un candidat a la possibilité d’accepter provisoirement une seule proposition et de conserver des placements en liste d’attente.</a:t>
            </a:r>
          </a:p>
          <a:p>
            <a:pPr marL="285750" indent="-285750" algn="just">
              <a:buFont typeface="Arial" panose="020B0604020202020204" pitchFamily="34" charset="0"/>
              <a:buChar char="•"/>
            </a:pPr>
            <a:r>
              <a:rPr lang="fr-FR" b="1" dirty="0">
                <a:solidFill>
                  <a:srgbClr val="000000"/>
                </a:solidFill>
              </a:rPr>
              <a:t>En cas de propositions multiples, un candidat ne peut conserver qu’une seule proposition d’admission.</a:t>
            </a:r>
          </a:p>
          <a:p>
            <a:pPr marL="285750" indent="-285750" algn="just">
              <a:buFont typeface="Arial" panose="020B0604020202020204" pitchFamily="34" charset="0"/>
              <a:buChar char="•"/>
            </a:pPr>
            <a:endParaRPr lang="fr-FR" b="1" dirty="0">
              <a:solidFill>
                <a:srgbClr val="000000"/>
              </a:solidFill>
            </a:endParaRPr>
          </a:p>
          <a:p>
            <a:pPr marL="285750" indent="-285750" algn="just">
              <a:buFont typeface="Arial" panose="020B0604020202020204" pitchFamily="34" charset="0"/>
              <a:buChar char="•"/>
            </a:pPr>
            <a:r>
              <a:rPr lang="fr-FR" b="1" dirty="0">
                <a:solidFill>
                  <a:srgbClr val="000000"/>
                </a:solidFill>
              </a:rPr>
              <a:t>Pour les placements en liste d’attente, les propositions arrivent au fil du dépilement de la liste.</a:t>
            </a:r>
          </a:p>
          <a:p>
            <a:pPr algn="just"/>
            <a:endParaRPr lang="fr-FR" dirty="0">
              <a:solidFill>
                <a:srgbClr val="000000"/>
              </a:solidFill>
            </a:endParaRPr>
          </a:p>
          <a:p>
            <a:pPr marL="285750" indent="-285750" algn="just">
              <a:buFont typeface="Arial" panose="020B0604020202020204" pitchFamily="34" charset="0"/>
              <a:buChar char="•"/>
            </a:pPr>
            <a:r>
              <a:rPr lang="fr-FR" b="1" dirty="0">
                <a:solidFill>
                  <a:srgbClr val="000000"/>
                </a:solidFill>
              </a:rPr>
              <a:t>L’acceptation définitive d’une proposition d’admission par le candidat clôt la phase d’admission pour ce qui le concerne</a:t>
            </a:r>
            <a:r>
              <a:rPr lang="fr-FR" dirty="0">
                <a:solidFill>
                  <a:srgbClr val="000000"/>
                </a:solidFill>
              </a:rPr>
              <a:t>. </a:t>
            </a:r>
            <a:r>
              <a:rPr lang="fr-FR" b="1" dirty="0">
                <a:solidFill>
                  <a:srgbClr val="000000"/>
                </a:solidFill>
              </a:rPr>
              <a:t>A défaut de réponse dans le délai</a:t>
            </a:r>
            <a:r>
              <a:rPr lang="fr-FR" dirty="0">
                <a:solidFill>
                  <a:srgbClr val="000000"/>
                </a:solidFill>
              </a:rPr>
              <a:t>, le candidat perd le bénéfice des propositions d’admission qui lui ont été faites. </a:t>
            </a:r>
          </a:p>
        </p:txBody>
      </p:sp>
      <p:sp>
        <p:nvSpPr>
          <p:cNvPr id="12" name="ZoneTexte 11">
            <a:extLst>
              <a:ext uri="{FF2B5EF4-FFF2-40B4-BE49-F238E27FC236}">
                <a16:creationId xmlns:a16="http://schemas.microsoft.com/office/drawing/2014/main" id="{546290C7-AE25-4CD3-94A5-642CB57140A8}"/>
              </a:ext>
            </a:extLst>
          </p:cNvPr>
          <p:cNvSpPr txBox="1"/>
          <p:nvPr/>
        </p:nvSpPr>
        <p:spPr>
          <a:xfrm>
            <a:off x="1112894" y="5632987"/>
            <a:ext cx="10235826" cy="1077218"/>
          </a:xfrm>
          <a:prstGeom prst="rect">
            <a:avLst/>
          </a:prstGeom>
          <a:solidFill>
            <a:schemeClr val="accent5"/>
          </a:solidFill>
        </p:spPr>
        <p:txBody>
          <a:bodyPr wrap="square" rtlCol="0">
            <a:spAutoFit/>
          </a:bodyPr>
          <a:lstStyle/>
          <a:p>
            <a:r>
              <a:rPr lang="fr-FR" sz="1600" b="1" dirty="0">
                <a:solidFill>
                  <a:schemeClr val="bg1"/>
                </a:solidFill>
              </a:rPr>
              <a:t>Délai d’acceptation :</a:t>
            </a:r>
          </a:p>
          <a:p>
            <a:r>
              <a:rPr lang="fr-FR" sz="1600" dirty="0">
                <a:solidFill>
                  <a:schemeClr val="bg1"/>
                </a:solidFill>
              </a:rPr>
              <a:t>- le 7 juin, à 23 h 59 (heure de Paris), pour une proposition reçue entre le 4 et le 6 juin 2024;</a:t>
            </a:r>
          </a:p>
          <a:p>
            <a:r>
              <a:rPr lang="fr-FR" sz="1600" dirty="0">
                <a:solidFill>
                  <a:schemeClr val="bg1"/>
                </a:solidFill>
              </a:rPr>
              <a:t>- à 23 h 59 (heure de Paris), le lendemain du jour auquel une proposition est faite, lorsque cette dernière intervient entre le 7 et le 23 juin 2024 inclus.</a:t>
            </a:r>
          </a:p>
        </p:txBody>
      </p:sp>
      <p:sp>
        <p:nvSpPr>
          <p:cNvPr id="13" name="ZoneTexte 12">
            <a:extLst>
              <a:ext uri="{FF2B5EF4-FFF2-40B4-BE49-F238E27FC236}">
                <a16:creationId xmlns:a16="http://schemas.microsoft.com/office/drawing/2014/main" id="{CB855332-D598-4A5C-A1EC-1D45438E867D}"/>
              </a:ext>
            </a:extLst>
          </p:cNvPr>
          <p:cNvSpPr txBox="1"/>
          <p:nvPr/>
        </p:nvSpPr>
        <p:spPr>
          <a:xfrm>
            <a:off x="4308274" y="4852921"/>
            <a:ext cx="7499104" cy="646331"/>
          </a:xfrm>
          <a:prstGeom prst="rect">
            <a:avLst/>
          </a:prstGeom>
          <a:noFill/>
        </p:spPr>
        <p:txBody>
          <a:bodyPr wrap="none" rtlCol="0">
            <a:spAutoFit/>
          </a:bodyPr>
          <a:lstStyle/>
          <a:p>
            <a:r>
              <a:rPr lang="fr-FR" b="1" dirty="0">
                <a:solidFill>
                  <a:srgbClr val="FF0000"/>
                </a:solidFill>
              </a:rPr>
              <a:t>Choix à faire parmi les propositions pour n’en garder qu’une seule.</a:t>
            </a:r>
          </a:p>
          <a:p>
            <a:r>
              <a:rPr lang="fr-FR" b="1" dirty="0">
                <a:solidFill>
                  <a:srgbClr val="FF0000"/>
                </a:solidFill>
              </a:rPr>
              <a:t>Possibilité de garder des vœux en liste d’attente jusqu’à la fin de la procédure</a:t>
            </a:r>
          </a:p>
        </p:txBody>
      </p:sp>
    </p:spTree>
    <p:extLst>
      <p:ext uri="{BB962C8B-B14F-4D97-AF65-F5344CB8AC3E}">
        <p14:creationId xmlns:p14="http://schemas.microsoft.com/office/powerpoint/2010/main" val="132644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phase d’amission en alternance</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8" name="ZoneTexte 17">
            <a:extLst>
              <a:ext uri="{FF2B5EF4-FFF2-40B4-BE49-F238E27FC236}">
                <a16:creationId xmlns:a16="http://schemas.microsoft.com/office/drawing/2014/main" id="{957EFE8F-537C-4CCC-B708-AE54E7B01805}"/>
              </a:ext>
            </a:extLst>
          </p:cNvPr>
          <p:cNvSpPr txBox="1"/>
          <p:nvPr/>
        </p:nvSpPr>
        <p:spPr>
          <a:xfrm>
            <a:off x="973187" y="2172621"/>
            <a:ext cx="10022106" cy="4524315"/>
          </a:xfrm>
          <a:prstGeom prst="rect">
            <a:avLst/>
          </a:prstGeom>
          <a:noFill/>
        </p:spPr>
        <p:txBody>
          <a:bodyPr wrap="square" rtlCol="0">
            <a:spAutoFit/>
          </a:bodyPr>
          <a:lstStyle/>
          <a:p>
            <a:r>
              <a:rPr lang="fr-FR" b="1" dirty="0"/>
              <a:t>Premiers placements en recherche de contrat possibles sur la plateforme </a:t>
            </a:r>
            <a:r>
              <a:rPr lang="fr-FR" b="1" dirty="0">
                <a:highlight>
                  <a:srgbClr val="FFFF00"/>
                </a:highlight>
              </a:rPr>
              <a:t>dès le 3 avril.</a:t>
            </a:r>
          </a:p>
          <a:p>
            <a:endParaRPr lang="fr-FR" dirty="0"/>
          </a:p>
          <a:p>
            <a:r>
              <a:rPr lang="fr-FR" dirty="0"/>
              <a:t>Pas de classement, ni de liste d’attente, mais des propositions peuvent arriver entre le 3 avril et le 4 juin. </a:t>
            </a:r>
            <a:r>
              <a:rPr lang="fr-FR" b="1" dirty="0"/>
              <a:t>Pas de choix à faire si plusieurs réponses.</a:t>
            </a:r>
          </a:p>
          <a:p>
            <a:endParaRPr lang="fr-FR" dirty="0"/>
          </a:p>
          <a:p>
            <a:r>
              <a:rPr lang="fr-FR" dirty="0"/>
              <a:t>Le candidat qui a trouvé son entreprise doit </a:t>
            </a:r>
            <a:r>
              <a:rPr lang="fr-FR" b="1" dirty="0"/>
              <a:t>téléverser son contrat ou une attestation d’engagement</a:t>
            </a:r>
            <a:r>
              <a:rPr lang="fr-FR" dirty="0"/>
              <a:t> avec un employeur délivrée par le CFA.</a:t>
            </a:r>
          </a:p>
          <a:p>
            <a:endParaRPr lang="fr-FR" dirty="0"/>
          </a:p>
          <a:p>
            <a:r>
              <a:rPr lang="fr-FR" dirty="0"/>
              <a:t>L’admission est prononcée après </a:t>
            </a:r>
            <a:r>
              <a:rPr lang="fr-FR" b="1" dirty="0"/>
              <a:t>validation par l’établissement, </a:t>
            </a:r>
            <a:r>
              <a:rPr lang="fr-FR" dirty="0"/>
              <a:t>qui traite les documents téléversés par ordre d’arrivée (règle du </a:t>
            </a:r>
            <a:r>
              <a:rPr lang="fr-FR" b="1" dirty="0"/>
              <a:t>premier arrivé, premier servi</a:t>
            </a:r>
            <a:r>
              <a:rPr lang="fr-FR" dirty="0"/>
              <a:t>).</a:t>
            </a:r>
          </a:p>
          <a:p>
            <a:endParaRPr lang="fr-FR" dirty="0"/>
          </a:p>
          <a:p>
            <a:r>
              <a:rPr lang="fr-FR" dirty="0"/>
              <a:t>Si le contrat ou l’attestation n’est pas validé, l’étudiant conserve son placement en recherche de contrat et pourra en téléverser un autre.</a:t>
            </a:r>
          </a:p>
          <a:p>
            <a:endParaRPr lang="fr-FR" dirty="0"/>
          </a:p>
          <a:p>
            <a:r>
              <a:rPr lang="fr-FR" dirty="0"/>
              <a:t>Le candidat a la possibilité d’accepter provisoirement et de conserver des placements en recherche de contrat.</a:t>
            </a:r>
          </a:p>
        </p:txBody>
      </p:sp>
    </p:spTree>
    <p:extLst>
      <p:ext uri="{BB962C8B-B14F-4D97-AF65-F5344CB8AC3E}">
        <p14:creationId xmlns:p14="http://schemas.microsoft.com/office/powerpoint/2010/main" val="296216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9877713"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Rappels sur le diplôme national de Master</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3" name="ZoneTexte 12">
            <a:extLst>
              <a:ext uri="{FF2B5EF4-FFF2-40B4-BE49-F238E27FC236}">
                <a16:creationId xmlns:a16="http://schemas.microsoft.com/office/drawing/2014/main" id="{3D33A55D-D3E1-451D-853F-2D2BFD58B03D}"/>
              </a:ext>
            </a:extLst>
          </p:cNvPr>
          <p:cNvSpPr txBox="1"/>
          <p:nvPr/>
        </p:nvSpPr>
        <p:spPr>
          <a:xfrm>
            <a:off x="751245" y="2334567"/>
            <a:ext cx="6484056" cy="4278094"/>
          </a:xfrm>
          <a:prstGeom prst="rect">
            <a:avLst/>
          </a:prstGeom>
          <a:noFill/>
          <a:ln>
            <a:solidFill>
              <a:schemeClr val="tx1"/>
            </a:solidFill>
          </a:ln>
        </p:spPr>
        <p:txBody>
          <a:bodyPr wrap="square" rtlCol="0">
            <a:spAutoFit/>
          </a:bodyPr>
          <a:lstStyle/>
          <a:p>
            <a:r>
              <a:rPr lang="fr-FR" sz="1600" b="1" dirty="0"/>
              <a:t>Formation en 2 ans</a:t>
            </a:r>
          </a:p>
          <a:p>
            <a:r>
              <a:rPr lang="fr-FR" sz="1600" b="1" dirty="0"/>
              <a:t>120 crédits de niveau de compétences 7 </a:t>
            </a:r>
            <a:r>
              <a:rPr lang="fr-FR" sz="1600" dirty="0"/>
              <a:t>(sur 8) </a:t>
            </a:r>
            <a:r>
              <a:rPr lang="fr-FR" sz="1600" b="1" dirty="0"/>
              <a:t>dans l’échelle européenne des certifications</a:t>
            </a:r>
          </a:p>
          <a:p>
            <a:r>
              <a:rPr lang="fr-FR" sz="1600" b="1" dirty="0"/>
              <a:t>Permet une insertion professionnelle à bac+5 ou la poursuite d’études en doctorat.</a:t>
            </a:r>
          </a:p>
          <a:p>
            <a:endParaRPr lang="fr-FR" sz="1600" b="1" dirty="0"/>
          </a:p>
          <a:p>
            <a:r>
              <a:rPr lang="fr-FR" sz="1600" b="1" dirty="0"/>
              <a:t>Accessible aux titulaires du diplôme national de Licence </a:t>
            </a:r>
            <a:r>
              <a:rPr lang="fr-FR" sz="1600" dirty="0"/>
              <a:t>ou d’un diplôme français ou étranger reconnu en équivalence (minimum 180 crédits de niveau 6 sur l’échelle européenne) </a:t>
            </a:r>
          </a:p>
          <a:p>
            <a:endParaRPr lang="fr-FR" sz="1600" dirty="0"/>
          </a:p>
          <a:p>
            <a:r>
              <a:rPr lang="fr-FR" sz="1600" b="1" dirty="0"/>
              <a:t>Structuration en « mention » </a:t>
            </a:r>
            <a:r>
              <a:rPr lang="fr-FR" sz="1600" dirty="0"/>
              <a:t>(= le nom du diplôme) </a:t>
            </a:r>
            <a:r>
              <a:rPr lang="fr-FR" sz="1600" b="1" dirty="0"/>
              <a:t>et en parcours de formation </a:t>
            </a:r>
            <a:r>
              <a:rPr lang="fr-FR" sz="1600" dirty="0"/>
              <a:t>(= des champs de spécialisation dans le diplôme)</a:t>
            </a:r>
            <a:endParaRPr lang="fr-FR" sz="1600" b="1" dirty="0"/>
          </a:p>
          <a:p>
            <a:endParaRPr lang="fr-FR" sz="1600" b="1" dirty="0"/>
          </a:p>
          <a:p>
            <a:r>
              <a:rPr lang="fr-FR" sz="1600" b="1" dirty="0"/>
              <a:t>Selon les masters, les parcours débutent en M1 </a:t>
            </a:r>
            <a:r>
              <a:rPr lang="fr-FR" sz="1600" dirty="0"/>
              <a:t>(= parcours en 2 ans) </a:t>
            </a:r>
            <a:r>
              <a:rPr lang="fr-FR" sz="1600" b="1" dirty="0"/>
              <a:t>ou en M2</a:t>
            </a:r>
            <a:r>
              <a:rPr lang="fr-FR" sz="1600" dirty="0"/>
              <a:t>, après un M1 de tronc commun à plusieurs parcours (masters en Y).</a:t>
            </a:r>
          </a:p>
          <a:p>
            <a:endParaRPr lang="fr-FR" sz="1600" dirty="0"/>
          </a:p>
          <a:p>
            <a:r>
              <a:rPr lang="fr-FR" sz="1600" b="1" dirty="0"/>
              <a:t>Alternance possible </a:t>
            </a:r>
            <a:r>
              <a:rPr lang="fr-FR" sz="1600" dirty="0"/>
              <a:t>dès le M1 (S1 ou S2) ou uniquement en M2</a:t>
            </a:r>
          </a:p>
        </p:txBody>
      </p:sp>
      <p:sp>
        <p:nvSpPr>
          <p:cNvPr id="14" name="Rectangle 13">
            <a:extLst>
              <a:ext uri="{FF2B5EF4-FFF2-40B4-BE49-F238E27FC236}">
                <a16:creationId xmlns:a16="http://schemas.microsoft.com/office/drawing/2014/main" id="{634EA7F5-7341-42C0-950C-89EC6B848239}"/>
              </a:ext>
            </a:extLst>
          </p:cNvPr>
          <p:cNvSpPr/>
          <p:nvPr/>
        </p:nvSpPr>
        <p:spPr>
          <a:xfrm>
            <a:off x="7491455" y="3219622"/>
            <a:ext cx="4419242" cy="2800767"/>
          </a:xfrm>
          <a:prstGeom prst="rect">
            <a:avLst/>
          </a:prstGeom>
          <a:solidFill>
            <a:schemeClr val="bg1"/>
          </a:solidFill>
          <a:ln>
            <a:solidFill>
              <a:schemeClr val="tx1"/>
            </a:solidFill>
          </a:ln>
        </p:spPr>
        <p:txBody>
          <a:bodyPr wrap="square">
            <a:spAutoFit/>
          </a:bodyPr>
          <a:lstStyle/>
          <a:p>
            <a:r>
              <a:rPr lang="fr-FR" sz="1600" b="1" i="1" dirty="0"/>
              <a:t>Exemple 1 à l’UJM :</a:t>
            </a:r>
          </a:p>
          <a:p>
            <a:endParaRPr lang="fr-FR" sz="1600" b="1" i="1" dirty="0"/>
          </a:p>
          <a:p>
            <a:r>
              <a:rPr lang="fr-FR" sz="1600" i="1" dirty="0"/>
              <a:t>Master mention « Sciences du Vivant » = le diplôme</a:t>
            </a:r>
          </a:p>
          <a:p>
            <a:endParaRPr lang="fr-FR" sz="1600" i="1" dirty="0"/>
          </a:p>
          <a:p>
            <a:r>
              <a:rPr lang="fr-FR" sz="1600" i="1" dirty="0"/>
              <a:t>3 parcours possibles = 3 champs de spécialisation dans le diplôme :</a:t>
            </a:r>
          </a:p>
          <a:p>
            <a:endParaRPr lang="fr-FR" sz="1600" i="1" dirty="0"/>
          </a:p>
          <a:p>
            <a:pPr marL="285750" indent="-285750">
              <a:buFontTx/>
              <a:buChar char="-"/>
            </a:pPr>
            <a:r>
              <a:rPr lang="fr-FR" sz="1600" i="1" dirty="0"/>
              <a:t>Bio-</a:t>
            </a:r>
            <a:r>
              <a:rPr lang="fr-FR" sz="1600" i="1" dirty="0" err="1"/>
              <a:t>acoustics</a:t>
            </a:r>
            <a:r>
              <a:rPr lang="fr-FR" sz="1600" i="1" dirty="0"/>
              <a:t> (débute en M2)</a:t>
            </a:r>
          </a:p>
          <a:p>
            <a:pPr marL="285750" indent="-285750">
              <a:buFontTx/>
              <a:buChar char="-"/>
            </a:pPr>
            <a:r>
              <a:rPr lang="fr-FR" sz="1600" i="1" dirty="0"/>
              <a:t>Environnement et interactions plantes-insectes (débute en M1)</a:t>
            </a:r>
          </a:p>
          <a:p>
            <a:pPr marL="285750" indent="-285750">
              <a:buFontTx/>
              <a:buChar char="-"/>
            </a:pPr>
            <a:r>
              <a:rPr lang="fr-FR" sz="1600" i="1" dirty="0"/>
              <a:t>Ethologie et écologie (débute en M1)</a:t>
            </a:r>
            <a:endParaRPr lang="fr-FR" sz="1600" dirty="0"/>
          </a:p>
        </p:txBody>
      </p:sp>
      <p:sp>
        <p:nvSpPr>
          <p:cNvPr id="15" name="Rectangle 14">
            <a:extLst>
              <a:ext uri="{FF2B5EF4-FFF2-40B4-BE49-F238E27FC236}">
                <a16:creationId xmlns:a16="http://schemas.microsoft.com/office/drawing/2014/main" id="{75B6F57B-F882-4AC0-82BB-7525AC320F9B}"/>
              </a:ext>
            </a:extLst>
          </p:cNvPr>
          <p:cNvSpPr/>
          <p:nvPr/>
        </p:nvSpPr>
        <p:spPr>
          <a:xfrm>
            <a:off x="7491455" y="3219622"/>
            <a:ext cx="4552766" cy="3046988"/>
          </a:xfrm>
          <a:prstGeom prst="rect">
            <a:avLst/>
          </a:prstGeom>
          <a:solidFill>
            <a:schemeClr val="bg1"/>
          </a:solidFill>
          <a:ln>
            <a:solidFill>
              <a:schemeClr val="tx1"/>
            </a:solidFill>
          </a:ln>
        </p:spPr>
        <p:txBody>
          <a:bodyPr wrap="square">
            <a:spAutoFit/>
          </a:bodyPr>
          <a:lstStyle/>
          <a:p>
            <a:r>
              <a:rPr lang="fr-FR" sz="1600" b="1" i="1" dirty="0"/>
              <a:t>Exemple 2 à l’UJM :</a:t>
            </a:r>
          </a:p>
          <a:p>
            <a:endParaRPr lang="fr-FR" sz="1600" b="1" i="1" dirty="0"/>
          </a:p>
          <a:p>
            <a:r>
              <a:rPr lang="fr-FR" sz="1600" i="1" dirty="0"/>
              <a:t>Master mention « Analyse et politique économique » = le diplôme</a:t>
            </a:r>
          </a:p>
          <a:p>
            <a:endParaRPr lang="fr-FR" sz="1600" i="1" dirty="0"/>
          </a:p>
          <a:p>
            <a:r>
              <a:rPr lang="fr-FR" sz="1600" i="1" dirty="0"/>
              <a:t>3 parcours possibles = 3 champs de spécialisation dans le diplôme :</a:t>
            </a:r>
          </a:p>
          <a:p>
            <a:pPr marL="285750" indent="-285750">
              <a:buFontTx/>
              <a:buChar char="-"/>
            </a:pPr>
            <a:r>
              <a:rPr lang="fr-FR" sz="1600" i="1" dirty="0"/>
              <a:t>Territoires et transitions</a:t>
            </a:r>
          </a:p>
          <a:p>
            <a:pPr marL="285750" indent="-285750">
              <a:buFontTx/>
              <a:buChar char="-"/>
            </a:pPr>
            <a:r>
              <a:rPr lang="fr-FR" sz="1600" i="1" dirty="0"/>
              <a:t>Data Science &amp; Management de l'Innovation</a:t>
            </a:r>
          </a:p>
          <a:p>
            <a:pPr marL="285750" indent="-285750">
              <a:buFontTx/>
              <a:buChar char="-"/>
            </a:pPr>
            <a:r>
              <a:rPr lang="fr-FR" sz="1600" i="1" dirty="0" err="1"/>
              <a:t>Political</a:t>
            </a:r>
            <a:r>
              <a:rPr lang="fr-FR" sz="1600" i="1" dirty="0"/>
              <a:t> Engineering</a:t>
            </a:r>
          </a:p>
          <a:p>
            <a:pPr marL="285750" indent="-285750">
              <a:buFontTx/>
              <a:buChar char="-"/>
            </a:pPr>
            <a:endParaRPr lang="fr-FR" sz="1600" i="1" dirty="0"/>
          </a:p>
          <a:p>
            <a:r>
              <a:rPr lang="fr-FR" sz="1600" i="1" dirty="0"/>
              <a:t>Les parcours débutent en M2 après un M1 commun</a:t>
            </a:r>
          </a:p>
        </p:txBody>
      </p:sp>
    </p:spTree>
    <p:extLst>
      <p:ext uri="{BB962C8B-B14F-4D97-AF65-F5344CB8AC3E}">
        <p14:creationId xmlns:p14="http://schemas.microsoft.com/office/powerpoint/2010/main" val="42420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phase d’amission en alternance</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6" name="Rectangle 15">
            <a:extLst>
              <a:ext uri="{FF2B5EF4-FFF2-40B4-BE49-F238E27FC236}">
                <a16:creationId xmlns:a16="http://schemas.microsoft.com/office/drawing/2014/main" id="{0A469CD8-5157-4227-8B93-AE99BD559716}"/>
              </a:ext>
            </a:extLst>
          </p:cNvPr>
          <p:cNvSpPr/>
          <p:nvPr/>
        </p:nvSpPr>
        <p:spPr>
          <a:xfrm>
            <a:off x="5847454" y="4616860"/>
            <a:ext cx="5735370" cy="830997"/>
          </a:xfrm>
          <a:prstGeom prst="rect">
            <a:avLst/>
          </a:prstGeom>
          <a:ln>
            <a:solidFill>
              <a:schemeClr val="tx1"/>
            </a:solidFill>
          </a:ln>
        </p:spPr>
        <p:txBody>
          <a:bodyPr wrap="square">
            <a:spAutoFit/>
          </a:bodyPr>
          <a:lstStyle/>
          <a:p>
            <a:pPr algn="just"/>
            <a:r>
              <a:rPr lang="fr-FR" sz="1600" dirty="0">
                <a:solidFill>
                  <a:srgbClr val="FF0000"/>
                </a:solidFill>
              </a:rPr>
              <a:t>Les candidats en alternance peuvent conserver des vœux en recherche de contrat, en même temps qu’une proposition acceptée en formation « classique » au-delà du 30 juin.</a:t>
            </a:r>
          </a:p>
        </p:txBody>
      </p:sp>
      <p:sp>
        <p:nvSpPr>
          <p:cNvPr id="11" name="Rectangle 10">
            <a:extLst>
              <a:ext uri="{FF2B5EF4-FFF2-40B4-BE49-F238E27FC236}">
                <a16:creationId xmlns:a16="http://schemas.microsoft.com/office/drawing/2014/main" id="{1EAFC407-5768-434A-8934-3F18DED32539}"/>
              </a:ext>
            </a:extLst>
          </p:cNvPr>
          <p:cNvSpPr/>
          <p:nvPr/>
        </p:nvSpPr>
        <p:spPr>
          <a:xfrm>
            <a:off x="941223" y="2511212"/>
            <a:ext cx="10309553" cy="923330"/>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000000"/>
                </a:solidFill>
              </a:rPr>
              <a:t>L’acceptation définitive d’une proposition d’admission par le candidat, après validation du contrat par l’établissement, clôt la phase d’admission pour ce qui le concerne</a:t>
            </a:r>
            <a:r>
              <a:rPr lang="fr-FR" dirty="0">
                <a:solidFill>
                  <a:srgbClr val="000000"/>
                </a:solidFill>
              </a:rPr>
              <a:t>. </a:t>
            </a:r>
            <a:r>
              <a:rPr lang="fr-FR" b="1" dirty="0">
                <a:solidFill>
                  <a:srgbClr val="000000"/>
                </a:solidFill>
              </a:rPr>
              <a:t>A défaut de réponse dans le délai</a:t>
            </a:r>
            <a:r>
              <a:rPr lang="fr-FR" dirty="0">
                <a:solidFill>
                  <a:srgbClr val="000000"/>
                </a:solidFill>
              </a:rPr>
              <a:t>, le candidat perd le bénéfice des propositions d’admission qui lui ont été faites. </a:t>
            </a:r>
          </a:p>
        </p:txBody>
      </p:sp>
      <p:sp>
        <p:nvSpPr>
          <p:cNvPr id="12" name="ZoneTexte 11">
            <a:extLst>
              <a:ext uri="{FF2B5EF4-FFF2-40B4-BE49-F238E27FC236}">
                <a16:creationId xmlns:a16="http://schemas.microsoft.com/office/drawing/2014/main" id="{5387C02A-4B83-47D9-BD33-69D4E18AC010}"/>
              </a:ext>
            </a:extLst>
          </p:cNvPr>
          <p:cNvSpPr txBox="1"/>
          <p:nvPr/>
        </p:nvSpPr>
        <p:spPr>
          <a:xfrm>
            <a:off x="1112894" y="4001308"/>
            <a:ext cx="4095917" cy="2062103"/>
          </a:xfrm>
          <a:prstGeom prst="rect">
            <a:avLst/>
          </a:prstGeom>
          <a:solidFill>
            <a:schemeClr val="accent5"/>
          </a:solidFill>
        </p:spPr>
        <p:txBody>
          <a:bodyPr wrap="square" rtlCol="0">
            <a:spAutoFit/>
          </a:bodyPr>
          <a:lstStyle/>
          <a:p>
            <a:r>
              <a:rPr lang="fr-FR" sz="1600" b="1" dirty="0">
                <a:solidFill>
                  <a:schemeClr val="bg1"/>
                </a:solidFill>
              </a:rPr>
              <a:t>Délai d’acceptation :</a:t>
            </a:r>
          </a:p>
          <a:p>
            <a:r>
              <a:rPr lang="fr-FR" sz="1600" dirty="0">
                <a:solidFill>
                  <a:schemeClr val="bg1"/>
                </a:solidFill>
              </a:rPr>
              <a:t>- le 7 juin, à 23 h 59 (heure de Paris), pour une proposition reçue entre le 4 avril et le 6 juin 2024;</a:t>
            </a:r>
          </a:p>
          <a:p>
            <a:r>
              <a:rPr lang="fr-FR" sz="1600" dirty="0">
                <a:solidFill>
                  <a:schemeClr val="bg1"/>
                </a:solidFill>
              </a:rPr>
              <a:t>- à 23 h 59 (heure de Paris), le lendemain du jour auquel une proposition est faite, lorsque cette dernière intervient entre le 7 et le 23 juin 2024 inclus.</a:t>
            </a:r>
          </a:p>
        </p:txBody>
      </p:sp>
    </p:spTree>
    <p:extLst>
      <p:ext uri="{BB962C8B-B14F-4D97-AF65-F5344CB8AC3E}">
        <p14:creationId xmlns:p14="http://schemas.microsoft.com/office/powerpoint/2010/main" val="32771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phase complémentaire</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1" name="Rectangle 10">
            <a:extLst>
              <a:ext uri="{FF2B5EF4-FFF2-40B4-BE49-F238E27FC236}">
                <a16:creationId xmlns:a16="http://schemas.microsoft.com/office/drawing/2014/main" id="{1EAFC407-5768-434A-8934-3F18DED32539}"/>
              </a:ext>
            </a:extLst>
          </p:cNvPr>
          <p:cNvSpPr/>
          <p:nvPr/>
        </p:nvSpPr>
        <p:spPr>
          <a:xfrm>
            <a:off x="900583" y="2274838"/>
            <a:ext cx="8365337" cy="2308324"/>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000000"/>
                </a:solidFill>
              </a:rPr>
              <a:t>Réouverture d’une phase de candidature avec les places restant disponibles à l’issue de la phase principale.</a:t>
            </a:r>
          </a:p>
          <a:p>
            <a:pPr marL="285750" indent="-285750" algn="just">
              <a:buFont typeface="Arial" panose="020B0604020202020204" pitchFamily="34" charset="0"/>
              <a:buChar char="•"/>
            </a:pPr>
            <a:endParaRPr lang="fr-FR" dirty="0">
              <a:solidFill>
                <a:srgbClr val="000000"/>
              </a:solidFill>
            </a:endParaRPr>
          </a:p>
          <a:p>
            <a:pPr marL="285750" indent="-285750" algn="just">
              <a:buFont typeface="Arial" panose="020B0604020202020204" pitchFamily="34" charset="0"/>
              <a:buChar char="•"/>
            </a:pPr>
            <a:r>
              <a:rPr lang="fr-FR" dirty="0">
                <a:solidFill>
                  <a:srgbClr val="000000"/>
                </a:solidFill>
              </a:rPr>
              <a:t>Ouverte uniquement aux candidats qui n’ont aucune proposition acceptée définitivement en fin de PP.</a:t>
            </a:r>
          </a:p>
          <a:p>
            <a:pPr marL="285750" indent="-285750" algn="just">
              <a:buFont typeface="Arial" panose="020B0604020202020204" pitchFamily="34" charset="0"/>
              <a:buChar char="•"/>
            </a:pPr>
            <a:endParaRPr lang="fr-FR" dirty="0">
              <a:solidFill>
                <a:srgbClr val="000000"/>
              </a:solidFill>
            </a:endParaRPr>
          </a:p>
          <a:p>
            <a:pPr marL="285750" indent="-285750" algn="just">
              <a:buFont typeface="Arial" panose="020B0604020202020204" pitchFamily="34" charset="0"/>
              <a:buChar char="•"/>
            </a:pPr>
            <a:r>
              <a:rPr lang="fr-FR" dirty="0">
                <a:solidFill>
                  <a:srgbClr val="000000"/>
                </a:solidFill>
              </a:rPr>
              <a:t>Impossibilité d’être à nouveau candidat dans une formation dans laquelle on a été refusé, sauf si motif de dossier incomplet ou invalide</a:t>
            </a:r>
          </a:p>
        </p:txBody>
      </p:sp>
      <p:sp>
        <p:nvSpPr>
          <p:cNvPr id="13" name="ZoneTexte 12">
            <a:extLst>
              <a:ext uri="{FF2B5EF4-FFF2-40B4-BE49-F238E27FC236}">
                <a16:creationId xmlns:a16="http://schemas.microsoft.com/office/drawing/2014/main" id="{D7422565-E145-42D1-BC62-918D110FB0DC}"/>
              </a:ext>
            </a:extLst>
          </p:cNvPr>
          <p:cNvSpPr txBox="1"/>
          <p:nvPr/>
        </p:nvSpPr>
        <p:spPr>
          <a:xfrm>
            <a:off x="9869708" y="2559154"/>
            <a:ext cx="1860743" cy="1169551"/>
          </a:xfrm>
          <a:prstGeom prst="rect">
            <a:avLst/>
          </a:prstGeom>
          <a:solidFill>
            <a:srgbClr val="0070C0"/>
          </a:solidFill>
        </p:spPr>
        <p:txBody>
          <a:bodyPr wrap="square" rtlCol="0">
            <a:spAutoFit/>
          </a:bodyPr>
          <a:lstStyle/>
          <a:p>
            <a:r>
              <a:rPr lang="fr-FR" sz="1400" b="1" dirty="0">
                <a:solidFill>
                  <a:schemeClr val="bg1"/>
                </a:solidFill>
              </a:rPr>
              <a:t>Candidatures PC :</a:t>
            </a:r>
          </a:p>
          <a:p>
            <a:r>
              <a:rPr lang="fr-FR" sz="1400" dirty="0">
                <a:solidFill>
                  <a:schemeClr val="bg1"/>
                </a:solidFill>
              </a:rPr>
              <a:t>25/06 &gt;&gt; 30/06</a:t>
            </a:r>
          </a:p>
          <a:p>
            <a:r>
              <a:rPr lang="fr-FR" sz="1400" b="1" dirty="0">
                <a:solidFill>
                  <a:schemeClr val="bg1"/>
                </a:solidFill>
              </a:rPr>
              <a:t>Réponses :</a:t>
            </a:r>
          </a:p>
          <a:p>
            <a:r>
              <a:rPr lang="fr-FR" sz="1400" dirty="0">
                <a:solidFill>
                  <a:schemeClr val="bg1"/>
                </a:solidFill>
              </a:rPr>
              <a:t>15/07 &gt;&gt; 31/07</a:t>
            </a:r>
          </a:p>
          <a:p>
            <a:r>
              <a:rPr lang="fr-FR" sz="1400" b="1" dirty="0">
                <a:solidFill>
                  <a:schemeClr val="bg1"/>
                </a:solidFill>
              </a:rPr>
              <a:t>Fin de la PC  </a:t>
            </a:r>
            <a:r>
              <a:rPr lang="fr-FR" sz="1400" dirty="0">
                <a:solidFill>
                  <a:schemeClr val="bg1"/>
                </a:solidFill>
              </a:rPr>
              <a:t>: 31/07</a:t>
            </a:r>
          </a:p>
        </p:txBody>
      </p:sp>
      <p:sp>
        <p:nvSpPr>
          <p:cNvPr id="2" name="Rectangle 1">
            <a:extLst>
              <a:ext uri="{FF2B5EF4-FFF2-40B4-BE49-F238E27FC236}">
                <a16:creationId xmlns:a16="http://schemas.microsoft.com/office/drawing/2014/main" id="{31E24B9F-71B4-4FCA-9572-AE8077E42A80}"/>
              </a:ext>
            </a:extLst>
          </p:cNvPr>
          <p:cNvSpPr/>
          <p:nvPr/>
        </p:nvSpPr>
        <p:spPr>
          <a:xfrm>
            <a:off x="1526652" y="4814535"/>
            <a:ext cx="10203799" cy="1754326"/>
          </a:xfrm>
          <a:prstGeom prst="rect">
            <a:avLst/>
          </a:prstGeom>
        </p:spPr>
        <p:txBody>
          <a:bodyPr wrap="square">
            <a:spAutoFit/>
          </a:bodyPr>
          <a:lstStyle/>
          <a:p>
            <a:pPr lvl="1"/>
            <a:endParaRPr lang="fr-FR" dirty="0"/>
          </a:p>
          <a:p>
            <a:r>
              <a:rPr lang="fr-FR" sz="2400" b="1" dirty="0"/>
              <a:t>Webinaire 3  : </a:t>
            </a:r>
          </a:p>
          <a:p>
            <a:pPr marL="342900" indent="-342900">
              <a:buFont typeface="Arial" panose="020B0604020202020204" pitchFamily="34" charset="0"/>
              <a:buChar char="•"/>
            </a:pPr>
            <a:r>
              <a:rPr lang="fr-FR" sz="2400" b="1" dirty="0"/>
              <a:t>Gérer mes candidatures et mes réponses en phase complémentaire</a:t>
            </a:r>
          </a:p>
          <a:p>
            <a:pPr marL="342900" indent="-342900">
              <a:buFont typeface="Arial" panose="020B0604020202020204" pitchFamily="34" charset="0"/>
              <a:buChar char="•"/>
            </a:pPr>
            <a:r>
              <a:rPr lang="fr-FR" sz="2400" b="1" dirty="0"/>
              <a:t>Gestion des désistements et saisine du recteur</a:t>
            </a:r>
            <a:endParaRPr lang="fr-FR" dirty="0"/>
          </a:p>
          <a:p>
            <a:r>
              <a:rPr lang="fr-FR" dirty="0">
                <a:solidFill>
                  <a:srgbClr val="FF0000"/>
                </a:solidFill>
              </a:rPr>
              <a:t>							     (date à venir au mois de </a:t>
            </a:r>
            <a:r>
              <a:rPr lang="fr-FR" b="1" dirty="0">
                <a:solidFill>
                  <a:srgbClr val="FF0000"/>
                </a:solidFill>
              </a:rPr>
              <a:t>juin</a:t>
            </a:r>
            <a:r>
              <a:rPr lang="fr-FR" dirty="0">
                <a:solidFill>
                  <a:srgbClr val="FF0000"/>
                </a:solidFill>
              </a:rPr>
              <a:t>) </a:t>
            </a:r>
          </a:p>
        </p:txBody>
      </p:sp>
    </p:spTree>
    <p:extLst>
      <p:ext uri="{BB962C8B-B14F-4D97-AF65-F5344CB8AC3E}">
        <p14:creationId xmlns:p14="http://schemas.microsoft.com/office/powerpoint/2010/main" val="18021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Merci de votre attention</a:t>
            </a: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4" name="Rectangle 13">
            <a:extLst>
              <a:ext uri="{FF2B5EF4-FFF2-40B4-BE49-F238E27FC236}">
                <a16:creationId xmlns:a16="http://schemas.microsoft.com/office/drawing/2014/main" id="{E6B326A9-B5FE-4E18-ADD1-BBBB7E4619F4}"/>
              </a:ext>
            </a:extLst>
          </p:cNvPr>
          <p:cNvSpPr/>
          <p:nvPr/>
        </p:nvSpPr>
        <p:spPr>
          <a:xfrm>
            <a:off x="973187" y="2236912"/>
            <a:ext cx="8214442" cy="1477328"/>
          </a:xfrm>
          <a:prstGeom prst="rect">
            <a:avLst/>
          </a:prstGeom>
        </p:spPr>
        <p:txBody>
          <a:bodyPr wrap="square">
            <a:spAutoFit/>
          </a:bodyPr>
          <a:lstStyle/>
          <a:p>
            <a:r>
              <a:rPr lang="fr-FR" b="1" dirty="0"/>
              <a:t>Des questions sur les candidatures ?   </a:t>
            </a:r>
          </a:p>
          <a:p>
            <a:r>
              <a:rPr lang="fr-FR" dirty="0">
                <a:hlinkClick r:id="rId4"/>
              </a:rPr>
              <a:t>monmasterujm@univ-st-etienne.fr</a:t>
            </a:r>
            <a:endParaRPr lang="fr-FR" dirty="0"/>
          </a:p>
          <a:p>
            <a:endParaRPr lang="fr-FR" dirty="0"/>
          </a:p>
          <a:p>
            <a:r>
              <a:rPr lang="fr-FR" b="1" dirty="0"/>
              <a:t>Des questions d’ordre « pédagogique » ?  </a:t>
            </a:r>
          </a:p>
          <a:p>
            <a:r>
              <a:rPr lang="fr-FR" dirty="0"/>
              <a:t>Contacter le responsable de la formation (lien sur les fiches Mon Master)</a:t>
            </a:r>
          </a:p>
        </p:txBody>
      </p:sp>
      <p:sp>
        <p:nvSpPr>
          <p:cNvPr id="11" name="ZoneTexte 10">
            <a:extLst>
              <a:ext uri="{FF2B5EF4-FFF2-40B4-BE49-F238E27FC236}">
                <a16:creationId xmlns:a16="http://schemas.microsoft.com/office/drawing/2014/main" id="{1608B0C0-81EF-41C8-8C7A-3232B0B7BF0A}"/>
              </a:ext>
            </a:extLst>
          </p:cNvPr>
          <p:cNvSpPr txBox="1"/>
          <p:nvPr/>
        </p:nvSpPr>
        <p:spPr>
          <a:xfrm>
            <a:off x="973187" y="4229761"/>
            <a:ext cx="10203799" cy="584775"/>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Prochain webinaire</a:t>
            </a:r>
          </a:p>
        </p:txBody>
      </p:sp>
      <p:sp>
        <p:nvSpPr>
          <p:cNvPr id="12" name="Rectangle 11">
            <a:extLst>
              <a:ext uri="{FF2B5EF4-FFF2-40B4-BE49-F238E27FC236}">
                <a16:creationId xmlns:a16="http://schemas.microsoft.com/office/drawing/2014/main" id="{B0F64A8B-20C4-41EB-9E3D-BB3DE2D29E95}"/>
              </a:ext>
            </a:extLst>
          </p:cNvPr>
          <p:cNvSpPr/>
          <p:nvPr/>
        </p:nvSpPr>
        <p:spPr>
          <a:xfrm>
            <a:off x="997230" y="4969507"/>
            <a:ext cx="9532253" cy="1661993"/>
          </a:xfrm>
          <a:prstGeom prst="rect">
            <a:avLst/>
          </a:prstGeom>
        </p:spPr>
        <p:txBody>
          <a:bodyPr wrap="square">
            <a:spAutoFit/>
          </a:bodyPr>
          <a:lstStyle/>
          <a:p>
            <a:pPr marL="342900" indent="-342900">
              <a:buFont typeface="Arial" panose="020B0604020202020204" pitchFamily="34" charset="0"/>
              <a:buChar char="•"/>
            </a:pPr>
            <a:r>
              <a:rPr lang="fr-FR" sz="2400" b="1" dirty="0"/>
              <a:t>Gérer mes réponses pendant la phase d’admission</a:t>
            </a:r>
          </a:p>
          <a:p>
            <a:pPr marL="342900" indent="-342900">
              <a:buFont typeface="Arial" panose="020B0604020202020204" pitchFamily="34" charset="0"/>
              <a:buChar char="•"/>
            </a:pPr>
            <a:r>
              <a:rPr lang="fr-FR" sz="2400" b="1" dirty="0"/>
              <a:t>Préparer mon inscription</a:t>
            </a:r>
          </a:p>
          <a:p>
            <a:pPr lvl="1"/>
            <a:endParaRPr lang="fr-FR" dirty="0"/>
          </a:p>
          <a:p>
            <a:r>
              <a:rPr lang="fr-FR" dirty="0">
                <a:solidFill>
                  <a:srgbClr val="FF0000"/>
                </a:solidFill>
              </a:rPr>
              <a:t>							(date à venir au mois de </a:t>
            </a:r>
            <a:r>
              <a:rPr lang="fr-FR" b="1" dirty="0">
                <a:solidFill>
                  <a:srgbClr val="FF0000"/>
                </a:solidFill>
              </a:rPr>
              <a:t>mai</a:t>
            </a:r>
            <a:r>
              <a:rPr lang="fr-FR" dirty="0">
                <a:solidFill>
                  <a:srgbClr val="FF0000"/>
                </a:solidFill>
              </a:rPr>
              <a:t>) </a:t>
            </a:r>
          </a:p>
          <a:p>
            <a:pPr lvl="1"/>
            <a:endParaRPr lang="fr-FR" dirty="0"/>
          </a:p>
        </p:txBody>
      </p:sp>
    </p:spTree>
    <p:extLst>
      <p:ext uri="{BB962C8B-B14F-4D97-AF65-F5344CB8AC3E}">
        <p14:creationId xmlns:p14="http://schemas.microsoft.com/office/powerpoint/2010/main" val="14367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procédure nationale de recrutement en M1</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1" name="ZoneTexte 10">
            <a:extLst>
              <a:ext uri="{FF2B5EF4-FFF2-40B4-BE49-F238E27FC236}">
                <a16:creationId xmlns:a16="http://schemas.microsoft.com/office/drawing/2014/main" id="{E604AB52-8D52-49C9-86C7-3922E1A72FF5}"/>
              </a:ext>
            </a:extLst>
          </p:cNvPr>
          <p:cNvSpPr txBox="1"/>
          <p:nvPr/>
        </p:nvSpPr>
        <p:spPr>
          <a:xfrm>
            <a:off x="1505399" y="2347628"/>
            <a:ext cx="4495906" cy="1738938"/>
          </a:xfrm>
          <a:prstGeom prst="rect">
            <a:avLst/>
          </a:prstGeom>
          <a:noFill/>
          <a:ln>
            <a:solidFill>
              <a:schemeClr val="tx1"/>
            </a:solidFill>
          </a:ln>
        </p:spPr>
        <p:txBody>
          <a:bodyPr wrap="square" rtlCol="0">
            <a:spAutoFit/>
          </a:bodyPr>
          <a:lstStyle/>
          <a:p>
            <a:r>
              <a:rPr lang="fr-FR" sz="1600" b="1" dirty="0"/>
              <a:t>Une seule plateforme nationale</a:t>
            </a:r>
            <a:r>
              <a:rPr lang="fr-FR" sz="1600" dirty="0"/>
              <a:t> pour :</a:t>
            </a:r>
          </a:p>
          <a:p>
            <a:pPr marL="285750" indent="-285750">
              <a:buFont typeface="Arial" panose="020B0604020202020204" pitchFamily="34" charset="0"/>
              <a:buChar char="•"/>
            </a:pPr>
            <a:r>
              <a:rPr lang="fr-FR" sz="1600" dirty="0"/>
              <a:t>Consulter l’offre de formation </a:t>
            </a:r>
          </a:p>
          <a:p>
            <a:pPr marL="285750" indent="-285750">
              <a:buFont typeface="Arial" panose="020B0604020202020204" pitchFamily="34" charset="0"/>
              <a:buChar char="•"/>
            </a:pPr>
            <a:r>
              <a:rPr lang="fr-FR" sz="1600" dirty="0"/>
              <a:t>Déposer ses candidatures</a:t>
            </a:r>
          </a:p>
          <a:p>
            <a:pPr marL="285750" indent="-285750">
              <a:buFont typeface="Arial" panose="020B0604020202020204" pitchFamily="34" charset="0"/>
              <a:buChar char="•"/>
            </a:pPr>
            <a:r>
              <a:rPr lang="fr-FR" sz="1600" dirty="0"/>
              <a:t>Consulter ses réponses</a:t>
            </a:r>
          </a:p>
          <a:p>
            <a:pPr marL="285750" indent="-285750">
              <a:buFont typeface="Arial" panose="020B0604020202020204" pitchFamily="34" charset="0"/>
              <a:buChar char="•"/>
            </a:pPr>
            <a:r>
              <a:rPr lang="fr-FR" sz="1600" dirty="0"/>
              <a:t>Faire son choix</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100" dirty="0"/>
          </a:p>
        </p:txBody>
      </p:sp>
      <p:sp>
        <p:nvSpPr>
          <p:cNvPr id="12" name="ZoneTexte 11">
            <a:extLst>
              <a:ext uri="{FF2B5EF4-FFF2-40B4-BE49-F238E27FC236}">
                <a16:creationId xmlns:a16="http://schemas.microsoft.com/office/drawing/2014/main" id="{E6EF19A4-9728-4979-983F-A0240F285F55}"/>
              </a:ext>
            </a:extLst>
          </p:cNvPr>
          <p:cNvSpPr txBox="1"/>
          <p:nvPr/>
        </p:nvSpPr>
        <p:spPr>
          <a:xfrm>
            <a:off x="1377148" y="5188411"/>
            <a:ext cx="10203799" cy="1323439"/>
          </a:xfrm>
          <a:prstGeom prst="rect">
            <a:avLst/>
          </a:prstGeom>
          <a:noFill/>
          <a:ln>
            <a:solidFill>
              <a:schemeClr val="tx1"/>
            </a:solidFill>
          </a:ln>
        </p:spPr>
        <p:txBody>
          <a:bodyPr wrap="square" rtlCol="0">
            <a:spAutoFit/>
          </a:bodyPr>
          <a:lstStyle/>
          <a:p>
            <a:r>
              <a:rPr lang="fr-FR" sz="1600" b="1" dirty="0"/>
              <a:t>Points d’attention :</a:t>
            </a:r>
          </a:p>
          <a:p>
            <a:pPr marL="285750" indent="-285750">
              <a:buFont typeface="Arial" panose="020B0604020202020204" pitchFamily="34" charset="0"/>
              <a:buChar char="•"/>
            </a:pPr>
            <a:r>
              <a:rPr lang="fr-FR" sz="1600" dirty="0"/>
              <a:t>Respect des délais (très important au moment des phases de réponses)</a:t>
            </a:r>
          </a:p>
          <a:p>
            <a:pPr marL="285750" indent="-285750">
              <a:buFont typeface="Arial" panose="020B0604020202020204" pitchFamily="34" charset="0"/>
              <a:buChar char="•"/>
            </a:pPr>
            <a:r>
              <a:rPr lang="fr-FR" sz="1600" dirty="0"/>
              <a:t>Nombre de candidatures important dans certaines formations ou certains secteurs (ne pas se laisser impressionner)</a:t>
            </a:r>
          </a:p>
          <a:p>
            <a:pPr marL="285750" indent="-285750">
              <a:buFont typeface="Arial" panose="020B0604020202020204" pitchFamily="34" charset="0"/>
              <a:buChar char="•"/>
            </a:pPr>
            <a:r>
              <a:rPr lang="fr-FR" sz="1600" dirty="0"/>
              <a:t>Nécessité de bien lire les fiches des formations pour prendre connaissance des attendus et des critères</a:t>
            </a:r>
          </a:p>
          <a:p>
            <a:pPr marL="285750" indent="-285750">
              <a:buFont typeface="Arial" panose="020B0604020202020204" pitchFamily="34" charset="0"/>
              <a:buChar char="•"/>
            </a:pPr>
            <a:r>
              <a:rPr lang="fr-FR" sz="1600" dirty="0"/>
              <a:t>Ne concerne pas les recrutements en M2 (passage par E-candidat)</a:t>
            </a:r>
          </a:p>
        </p:txBody>
      </p:sp>
      <p:sp>
        <p:nvSpPr>
          <p:cNvPr id="16" name="ZoneTexte 15">
            <a:extLst>
              <a:ext uri="{FF2B5EF4-FFF2-40B4-BE49-F238E27FC236}">
                <a16:creationId xmlns:a16="http://schemas.microsoft.com/office/drawing/2014/main" id="{96EFC4EE-AF89-46BB-98D7-4BA25168E4E2}"/>
              </a:ext>
            </a:extLst>
          </p:cNvPr>
          <p:cNvSpPr txBox="1"/>
          <p:nvPr/>
        </p:nvSpPr>
        <p:spPr>
          <a:xfrm>
            <a:off x="6396228" y="2831108"/>
            <a:ext cx="4860660" cy="2062103"/>
          </a:xfrm>
          <a:prstGeom prst="rect">
            <a:avLst/>
          </a:prstGeom>
          <a:solidFill>
            <a:schemeClr val="bg1"/>
          </a:solidFill>
          <a:ln>
            <a:solidFill>
              <a:schemeClr val="tx1"/>
            </a:solidFill>
          </a:ln>
        </p:spPr>
        <p:txBody>
          <a:bodyPr wrap="square" rtlCol="0">
            <a:spAutoFit/>
          </a:bodyPr>
          <a:lstStyle/>
          <a:p>
            <a:r>
              <a:rPr lang="fr-FR" sz="1600" b="1" dirty="0"/>
              <a:t>Avantages :</a:t>
            </a:r>
          </a:p>
          <a:p>
            <a:pPr marL="285750" indent="-285750">
              <a:buFont typeface="Arial" panose="020B0604020202020204" pitchFamily="34" charset="0"/>
              <a:buChar char="•"/>
            </a:pPr>
            <a:r>
              <a:rPr lang="fr-FR" sz="1600" dirty="0"/>
              <a:t>Calendrier unique pour toutes les formations et toutes les universités</a:t>
            </a:r>
          </a:p>
          <a:p>
            <a:pPr marL="285750" indent="-285750">
              <a:buFont typeface="Arial" panose="020B0604020202020204" pitchFamily="34" charset="0"/>
              <a:buChar char="•"/>
            </a:pPr>
            <a:r>
              <a:rPr lang="fr-FR" sz="1600" dirty="0"/>
              <a:t>Fond de dossier commun, saisi en une seule fois pour toutes vos candidatures </a:t>
            </a:r>
          </a:p>
          <a:p>
            <a:pPr marL="285750" indent="-285750">
              <a:buFont typeface="Arial" panose="020B0604020202020204" pitchFamily="34" charset="0"/>
              <a:buChar char="•"/>
            </a:pPr>
            <a:r>
              <a:rPr lang="fr-FR" sz="1600" dirty="0"/>
              <a:t>Meilleure efficacité de la phase de défilement des listes d’attente</a:t>
            </a:r>
          </a:p>
          <a:p>
            <a:pPr marL="285750" indent="-285750">
              <a:buFont typeface="Arial" panose="020B0604020202020204" pitchFamily="34" charset="0"/>
              <a:buChar char="•"/>
            </a:pPr>
            <a:r>
              <a:rPr lang="fr-FR" sz="1600" dirty="0"/>
              <a:t>Pas de frais de dossier</a:t>
            </a:r>
          </a:p>
        </p:txBody>
      </p:sp>
      <p:pic>
        <p:nvPicPr>
          <p:cNvPr id="13" name="Image 12">
            <a:hlinkClick r:id="rId4"/>
            <a:extLst>
              <a:ext uri="{FF2B5EF4-FFF2-40B4-BE49-F238E27FC236}">
                <a16:creationId xmlns:a16="http://schemas.microsoft.com/office/drawing/2014/main" id="{D71B0B5C-9144-47B1-9046-1504C39BF74E}"/>
              </a:ext>
            </a:extLst>
          </p:cNvPr>
          <p:cNvPicPr>
            <a:picLocks noChangeAspect="1"/>
          </p:cNvPicPr>
          <p:nvPr/>
        </p:nvPicPr>
        <p:blipFill>
          <a:blip r:embed="rId5"/>
          <a:stretch>
            <a:fillRect/>
          </a:stretch>
        </p:blipFill>
        <p:spPr>
          <a:xfrm>
            <a:off x="3822021" y="3375635"/>
            <a:ext cx="2086266" cy="590632"/>
          </a:xfrm>
          <a:prstGeom prst="rect">
            <a:avLst/>
          </a:prstGeom>
        </p:spPr>
      </p:pic>
    </p:spTree>
    <p:extLst>
      <p:ext uri="{BB962C8B-B14F-4D97-AF65-F5344CB8AC3E}">
        <p14:creationId xmlns:p14="http://schemas.microsoft.com/office/powerpoint/2010/main" val="13010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La procédure nationale de recrutement en M1</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14" name="ZoneTexte 13">
            <a:extLst>
              <a:ext uri="{FF2B5EF4-FFF2-40B4-BE49-F238E27FC236}">
                <a16:creationId xmlns:a16="http://schemas.microsoft.com/office/drawing/2014/main" id="{11E136A8-F22B-4500-B6AC-8E0482441786}"/>
              </a:ext>
            </a:extLst>
          </p:cNvPr>
          <p:cNvSpPr txBox="1"/>
          <p:nvPr/>
        </p:nvSpPr>
        <p:spPr>
          <a:xfrm>
            <a:off x="973187" y="2523925"/>
            <a:ext cx="10585341" cy="3970318"/>
          </a:xfrm>
          <a:prstGeom prst="rect">
            <a:avLst/>
          </a:prstGeom>
          <a:noFill/>
        </p:spPr>
        <p:txBody>
          <a:bodyPr wrap="square" rtlCol="0">
            <a:spAutoFit/>
          </a:bodyPr>
          <a:lstStyle/>
          <a:p>
            <a:pPr marL="285750" indent="-285750">
              <a:buFont typeface="Arial" panose="020B0604020202020204" pitchFamily="34" charset="0"/>
              <a:buChar char="•"/>
            </a:pPr>
            <a:r>
              <a:rPr lang="fr-FR" b="1" dirty="0"/>
              <a:t>L’accès au diplôme national de master est sélectif et soumis au nombre de places disponibles dans la formation.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solidFill>
                  <a:srgbClr val="000000"/>
                </a:solidFill>
              </a:rPr>
              <a:t>Lors de la phase d’examen des candidatures par chaque établissement, celles-ci font l’objet de l’attribution d’un rang de classement ou d’un placement en recherche de contrat (alternance), ou alors d’un refus. </a:t>
            </a:r>
          </a:p>
          <a:p>
            <a:endParaRPr lang="fr-FR" b="1" dirty="0">
              <a:solidFill>
                <a:srgbClr val="000000"/>
              </a:solidFill>
            </a:endParaRPr>
          </a:p>
          <a:p>
            <a:pPr marL="285750" indent="-285750">
              <a:buFont typeface="Arial" panose="020B0604020202020204" pitchFamily="34" charset="0"/>
              <a:buChar char="•"/>
            </a:pPr>
            <a:r>
              <a:rPr lang="fr-FR" dirty="0"/>
              <a:t>Vous devez déposer une candidature pour accéder en M1, </a:t>
            </a:r>
            <a:r>
              <a:rPr lang="fr-FR" b="1" dirty="0"/>
              <a:t>y compris dans votre établissement d’origine,</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Plusieurs phases de candidature (</a:t>
            </a:r>
            <a:r>
              <a:rPr lang="fr-FR" dirty="0" err="1"/>
              <a:t>cf</a:t>
            </a:r>
            <a:r>
              <a:rPr lang="fr-FR" dirty="0"/>
              <a:t> plus loin)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candidats non européens venant des pays couverts par la procédure Etudes en France continuent de passer par celle-ci.</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30469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Les phases de candidature</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3" name="ZoneTexte 2">
            <a:extLst>
              <a:ext uri="{FF2B5EF4-FFF2-40B4-BE49-F238E27FC236}">
                <a16:creationId xmlns:a16="http://schemas.microsoft.com/office/drawing/2014/main" id="{D1B1F380-8E66-42DF-8C98-37E5FBC5F008}"/>
              </a:ext>
            </a:extLst>
          </p:cNvPr>
          <p:cNvSpPr txBox="1"/>
          <p:nvPr/>
        </p:nvSpPr>
        <p:spPr>
          <a:xfrm>
            <a:off x="1015014" y="2167657"/>
            <a:ext cx="8416031" cy="3754874"/>
          </a:xfrm>
          <a:prstGeom prst="rect">
            <a:avLst/>
          </a:prstGeom>
          <a:noFill/>
        </p:spPr>
        <p:txBody>
          <a:bodyPr wrap="square" rtlCol="0">
            <a:spAutoFit/>
          </a:bodyPr>
          <a:lstStyle/>
          <a:p>
            <a:pPr marL="285750" indent="-285750">
              <a:buFont typeface="Arial" panose="020B0604020202020204" pitchFamily="34" charset="0"/>
              <a:buChar char="•"/>
            </a:pPr>
            <a:r>
              <a:rPr lang="fr-FR" b="1" dirty="0"/>
              <a:t>Phase principale (PP) :</a:t>
            </a:r>
          </a:p>
          <a:p>
            <a:pPr marL="742950" lvl="1" indent="-285750">
              <a:buFont typeface="Wingdings" panose="05000000000000000000" pitchFamily="2" charset="2"/>
              <a:buChar char="Ø"/>
            </a:pPr>
            <a:r>
              <a:rPr lang="fr-FR" sz="1600" dirty="0"/>
              <a:t>Toutes les places sont ouvertes</a:t>
            </a:r>
          </a:p>
          <a:p>
            <a:pPr marL="742950" lvl="1" indent="-285750">
              <a:buFont typeface="Wingdings" panose="05000000000000000000" pitchFamily="2" charset="2"/>
              <a:buChar char="Ø"/>
            </a:pPr>
            <a:r>
              <a:rPr lang="fr-FR" sz="1600" dirty="0"/>
              <a:t>Tous les candidats éligibles peuvent déposer un dossier dans le limite du nombre fixé </a:t>
            </a:r>
          </a:p>
          <a:p>
            <a:pPr marL="742950" lvl="1" indent="-285750">
              <a:buFont typeface="Wingdings" panose="05000000000000000000" pitchFamily="2" charset="2"/>
              <a:buChar char="Ø"/>
            </a:pPr>
            <a:endParaRPr lang="fr-FR" dirty="0"/>
          </a:p>
          <a:p>
            <a:pPr marL="285750" indent="-285750">
              <a:buFont typeface="Arial" panose="020B0604020202020204" pitchFamily="34" charset="0"/>
              <a:buChar char="•"/>
            </a:pPr>
            <a:r>
              <a:rPr lang="fr-FR" b="1" dirty="0"/>
              <a:t>Phase complémentaire (PC): </a:t>
            </a:r>
          </a:p>
          <a:p>
            <a:pPr marL="742950" lvl="1" indent="-285750">
              <a:buFont typeface="Wingdings" panose="05000000000000000000" pitchFamily="2" charset="2"/>
              <a:buChar char="Ø"/>
            </a:pPr>
            <a:r>
              <a:rPr lang="fr-FR" sz="1600" dirty="0"/>
              <a:t>Uniquement les places non pourvues à l’issue de la PP</a:t>
            </a:r>
          </a:p>
          <a:p>
            <a:pPr marL="742950" lvl="1" indent="-285750">
              <a:buFont typeface="Wingdings" panose="05000000000000000000" pitchFamily="2" charset="2"/>
              <a:buChar char="Ø"/>
            </a:pPr>
            <a:r>
              <a:rPr lang="fr-FR" sz="1600" dirty="0"/>
              <a:t>Uniquement les candidats qui n’ont eu aucune proposition acceptée ou qui n’ont pas participé à la PP</a:t>
            </a:r>
          </a:p>
          <a:p>
            <a:pPr marL="742950" lvl="1" indent="-285750">
              <a:buFont typeface="Wingdings" panose="05000000000000000000" pitchFamily="2" charset="2"/>
              <a:buChar char="Ø"/>
            </a:pPr>
            <a:endParaRPr lang="fr-FR" dirty="0"/>
          </a:p>
          <a:p>
            <a:pPr marL="285750" indent="-285750">
              <a:buFont typeface="Arial" panose="020B0604020202020204" pitchFamily="34" charset="0"/>
              <a:buChar char="•"/>
            </a:pPr>
            <a:r>
              <a:rPr lang="fr-FR" b="1" dirty="0"/>
              <a:t>Phase de gestion des désistements (PGD):</a:t>
            </a:r>
          </a:p>
          <a:p>
            <a:pPr marL="800100" lvl="1" indent="-342900">
              <a:buFont typeface="Wingdings" panose="05000000000000000000" pitchFamily="2" charset="2"/>
              <a:buChar char="Ø"/>
            </a:pPr>
            <a:r>
              <a:rPr lang="fr-FR" sz="1600" dirty="0"/>
              <a:t>Uniquement les candidats qui n’ont que des réponse en liste d’attente à l’issue de la PC</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Saisine du recteur</a:t>
            </a:r>
          </a:p>
          <a:p>
            <a:pPr marL="742950" lvl="1" indent="-285750">
              <a:buFont typeface="Wingdings" panose="05000000000000000000" pitchFamily="2" charset="2"/>
              <a:buChar char="Ø"/>
            </a:pPr>
            <a:r>
              <a:rPr lang="fr-FR" sz="1600" dirty="0"/>
              <a:t>Uniquement les candidats qui n’ont que des réponses négatives à l’issue de la PC</a:t>
            </a:r>
          </a:p>
        </p:txBody>
      </p:sp>
      <p:sp>
        <p:nvSpPr>
          <p:cNvPr id="4" name="ZoneTexte 3">
            <a:extLst>
              <a:ext uri="{FF2B5EF4-FFF2-40B4-BE49-F238E27FC236}">
                <a16:creationId xmlns:a16="http://schemas.microsoft.com/office/drawing/2014/main" id="{C98FE7CF-2A09-4284-BC9C-ADAA00E2C8C8}"/>
              </a:ext>
            </a:extLst>
          </p:cNvPr>
          <p:cNvSpPr txBox="1"/>
          <p:nvPr/>
        </p:nvSpPr>
        <p:spPr>
          <a:xfrm>
            <a:off x="9920529" y="1775804"/>
            <a:ext cx="1860743" cy="1384995"/>
          </a:xfrm>
          <a:prstGeom prst="rect">
            <a:avLst/>
          </a:prstGeom>
          <a:solidFill>
            <a:schemeClr val="accent6"/>
          </a:solidFill>
        </p:spPr>
        <p:txBody>
          <a:bodyPr wrap="square" rtlCol="0">
            <a:spAutoFit/>
          </a:bodyPr>
          <a:lstStyle/>
          <a:p>
            <a:r>
              <a:rPr lang="fr-FR" sz="1400" b="1" dirty="0">
                <a:solidFill>
                  <a:schemeClr val="bg1"/>
                </a:solidFill>
              </a:rPr>
              <a:t>Candidatures PP :</a:t>
            </a:r>
          </a:p>
          <a:p>
            <a:r>
              <a:rPr lang="fr-FR" sz="1400" dirty="0">
                <a:solidFill>
                  <a:schemeClr val="bg1"/>
                </a:solidFill>
              </a:rPr>
              <a:t>26/02 &gt;&gt; 24/03</a:t>
            </a:r>
          </a:p>
          <a:p>
            <a:r>
              <a:rPr lang="fr-FR" sz="1400" b="1" dirty="0">
                <a:solidFill>
                  <a:schemeClr val="bg1"/>
                </a:solidFill>
              </a:rPr>
              <a:t>Réponses : 02/06</a:t>
            </a:r>
          </a:p>
          <a:p>
            <a:r>
              <a:rPr lang="fr-FR" sz="1400" dirty="0">
                <a:solidFill>
                  <a:schemeClr val="bg1"/>
                </a:solidFill>
              </a:rPr>
              <a:t>Sauf alternance : </a:t>
            </a:r>
          </a:p>
          <a:p>
            <a:r>
              <a:rPr lang="fr-FR" sz="1400" dirty="0">
                <a:solidFill>
                  <a:schemeClr val="bg1"/>
                </a:solidFill>
              </a:rPr>
              <a:t>à partir du 03/04 </a:t>
            </a:r>
          </a:p>
          <a:p>
            <a:r>
              <a:rPr lang="fr-FR" sz="1400" b="1" dirty="0">
                <a:solidFill>
                  <a:schemeClr val="bg1"/>
                </a:solidFill>
              </a:rPr>
              <a:t>Fin de la PP : </a:t>
            </a:r>
            <a:r>
              <a:rPr lang="fr-FR" sz="1400" dirty="0">
                <a:solidFill>
                  <a:schemeClr val="bg1"/>
                </a:solidFill>
              </a:rPr>
              <a:t>24/06</a:t>
            </a:r>
          </a:p>
        </p:txBody>
      </p:sp>
      <p:sp>
        <p:nvSpPr>
          <p:cNvPr id="12" name="ZoneTexte 11">
            <a:extLst>
              <a:ext uri="{FF2B5EF4-FFF2-40B4-BE49-F238E27FC236}">
                <a16:creationId xmlns:a16="http://schemas.microsoft.com/office/drawing/2014/main" id="{D7C455DC-B3DA-44A0-80E9-FBEF7680C0AC}"/>
              </a:ext>
            </a:extLst>
          </p:cNvPr>
          <p:cNvSpPr txBox="1"/>
          <p:nvPr/>
        </p:nvSpPr>
        <p:spPr>
          <a:xfrm>
            <a:off x="9920529" y="3309980"/>
            <a:ext cx="1860743" cy="1169551"/>
          </a:xfrm>
          <a:prstGeom prst="rect">
            <a:avLst/>
          </a:prstGeom>
          <a:solidFill>
            <a:srgbClr val="0070C0"/>
          </a:solidFill>
        </p:spPr>
        <p:txBody>
          <a:bodyPr wrap="square" rtlCol="0">
            <a:spAutoFit/>
          </a:bodyPr>
          <a:lstStyle/>
          <a:p>
            <a:r>
              <a:rPr lang="fr-FR" sz="1400" b="1" dirty="0">
                <a:solidFill>
                  <a:schemeClr val="bg1"/>
                </a:solidFill>
              </a:rPr>
              <a:t>Candidatures PC :</a:t>
            </a:r>
          </a:p>
          <a:p>
            <a:r>
              <a:rPr lang="fr-FR" sz="1400" dirty="0">
                <a:solidFill>
                  <a:schemeClr val="bg1"/>
                </a:solidFill>
              </a:rPr>
              <a:t>25/06 &gt;&gt; 30/06</a:t>
            </a:r>
          </a:p>
          <a:p>
            <a:r>
              <a:rPr lang="fr-FR" sz="1400" b="1" dirty="0">
                <a:solidFill>
                  <a:schemeClr val="bg1"/>
                </a:solidFill>
              </a:rPr>
              <a:t>Réponses :</a:t>
            </a:r>
          </a:p>
          <a:p>
            <a:r>
              <a:rPr lang="fr-FR" sz="1400" dirty="0">
                <a:solidFill>
                  <a:schemeClr val="bg1"/>
                </a:solidFill>
              </a:rPr>
              <a:t>15/07 &gt;&gt; 31/07</a:t>
            </a:r>
          </a:p>
          <a:p>
            <a:r>
              <a:rPr lang="fr-FR" sz="1400" b="1" dirty="0">
                <a:solidFill>
                  <a:schemeClr val="bg1"/>
                </a:solidFill>
              </a:rPr>
              <a:t>Fin de la PC  </a:t>
            </a:r>
            <a:r>
              <a:rPr lang="fr-FR" sz="1400" dirty="0">
                <a:solidFill>
                  <a:schemeClr val="bg1"/>
                </a:solidFill>
              </a:rPr>
              <a:t>: 31/07</a:t>
            </a:r>
          </a:p>
        </p:txBody>
      </p:sp>
      <p:sp>
        <p:nvSpPr>
          <p:cNvPr id="13" name="ZoneTexte 12">
            <a:extLst>
              <a:ext uri="{FF2B5EF4-FFF2-40B4-BE49-F238E27FC236}">
                <a16:creationId xmlns:a16="http://schemas.microsoft.com/office/drawing/2014/main" id="{2253E9DD-3A9C-470B-94AF-D4A998B8FF11}"/>
              </a:ext>
            </a:extLst>
          </p:cNvPr>
          <p:cNvSpPr txBox="1"/>
          <p:nvPr/>
        </p:nvSpPr>
        <p:spPr>
          <a:xfrm>
            <a:off x="9920527" y="4648452"/>
            <a:ext cx="1860743" cy="523220"/>
          </a:xfrm>
          <a:prstGeom prst="rect">
            <a:avLst/>
          </a:prstGeom>
          <a:solidFill>
            <a:srgbClr val="FFC000"/>
          </a:solidFill>
        </p:spPr>
        <p:txBody>
          <a:bodyPr wrap="square" rtlCol="0">
            <a:spAutoFit/>
          </a:bodyPr>
          <a:lstStyle/>
          <a:p>
            <a:r>
              <a:rPr lang="fr-FR" sz="1400" b="1" dirty="0">
                <a:solidFill>
                  <a:schemeClr val="bg1"/>
                </a:solidFill>
              </a:rPr>
              <a:t>Réponses :</a:t>
            </a:r>
          </a:p>
          <a:p>
            <a:r>
              <a:rPr lang="fr-FR" sz="1400" dirty="0">
                <a:solidFill>
                  <a:schemeClr val="bg1"/>
                </a:solidFill>
              </a:rPr>
              <a:t>01/08 &gt;&gt; 15/09</a:t>
            </a:r>
          </a:p>
        </p:txBody>
      </p:sp>
      <p:sp>
        <p:nvSpPr>
          <p:cNvPr id="15" name="ZoneTexte 14">
            <a:extLst>
              <a:ext uri="{FF2B5EF4-FFF2-40B4-BE49-F238E27FC236}">
                <a16:creationId xmlns:a16="http://schemas.microsoft.com/office/drawing/2014/main" id="{71FA5396-ED20-4E7A-A1B8-27DF29743E4E}"/>
              </a:ext>
            </a:extLst>
          </p:cNvPr>
          <p:cNvSpPr txBox="1"/>
          <p:nvPr/>
        </p:nvSpPr>
        <p:spPr>
          <a:xfrm>
            <a:off x="9920527" y="5428573"/>
            <a:ext cx="1860743" cy="523220"/>
          </a:xfrm>
          <a:prstGeom prst="rect">
            <a:avLst/>
          </a:prstGeom>
          <a:solidFill>
            <a:srgbClr val="E94845"/>
          </a:solidFill>
        </p:spPr>
        <p:txBody>
          <a:bodyPr wrap="square" rtlCol="0">
            <a:spAutoFit/>
          </a:bodyPr>
          <a:lstStyle/>
          <a:p>
            <a:r>
              <a:rPr lang="fr-FR" sz="1400" b="1" dirty="0">
                <a:solidFill>
                  <a:schemeClr val="bg1"/>
                </a:solidFill>
              </a:rPr>
              <a:t>A partir du 15/07</a:t>
            </a:r>
          </a:p>
          <a:p>
            <a:r>
              <a:rPr lang="fr-FR" sz="1400" dirty="0">
                <a:solidFill>
                  <a:schemeClr val="bg1"/>
                </a:solidFill>
              </a:rPr>
              <a:t>(à confirmer)</a:t>
            </a:r>
          </a:p>
        </p:txBody>
      </p:sp>
      <p:sp>
        <p:nvSpPr>
          <p:cNvPr id="2" name="ZoneTexte 1">
            <a:extLst>
              <a:ext uri="{FF2B5EF4-FFF2-40B4-BE49-F238E27FC236}">
                <a16:creationId xmlns:a16="http://schemas.microsoft.com/office/drawing/2014/main" id="{2891B5DF-A826-4744-A41F-9462EF6167EA}"/>
              </a:ext>
            </a:extLst>
          </p:cNvPr>
          <p:cNvSpPr txBox="1"/>
          <p:nvPr/>
        </p:nvSpPr>
        <p:spPr>
          <a:xfrm>
            <a:off x="3647745" y="6167031"/>
            <a:ext cx="4231223" cy="369332"/>
          </a:xfrm>
          <a:prstGeom prst="rect">
            <a:avLst/>
          </a:prstGeom>
          <a:noFill/>
        </p:spPr>
        <p:txBody>
          <a:bodyPr wrap="none" rtlCol="0">
            <a:spAutoFit/>
          </a:bodyPr>
          <a:lstStyle/>
          <a:p>
            <a:r>
              <a:rPr lang="fr-FR" dirty="0">
                <a:hlinkClick r:id="rId4"/>
              </a:rPr>
              <a:t>Calendrier détaillé complet sur </a:t>
            </a:r>
            <a:r>
              <a:rPr lang="fr-FR" dirty="0" err="1">
                <a:hlinkClick r:id="rId4"/>
              </a:rPr>
              <a:t>MonMaster</a:t>
            </a:r>
            <a:endParaRPr lang="fr-FR" dirty="0"/>
          </a:p>
        </p:txBody>
      </p:sp>
    </p:spTree>
    <p:extLst>
      <p:ext uri="{BB962C8B-B14F-4D97-AF65-F5344CB8AC3E}">
        <p14:creationId xmlns:p14="http://schemas.microsoft.com/office/powerpoint/2010/main" val="4247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Quels M1 trouverez-vous sur Mon Master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2" name="Image 1">
            <a:extLst>
              <a:ext uri="{FF2B5EF4-FFF2-40B4-BE49-F238E27FC236}">
                <a16:creationId xmlns:a16="http://schemas.microsoft.com/office/drawing/2014/main" id="{91B56B7E-DD2C-42C5-91C7-1A651A7EE647}"/>
              </a:ext>
            </a:extLst>
          </p:cNvPr>
          <p:cNvPicPr>
            <a:picLocks noChangeAspect="1"/>
          </p:cNvPicPr>
          <p:nvPr/>
        </p:nvPicPr>
        <p:blipFill>
          <a:blip r:embed="rId4"/>
          <a:stretch>
            <a:fillRect/>
          </a:stretch>
        </p:blipFill>
        <p:spPr>
          <a:xfrm>
            <a:off x="1386650" y="2225280"/>
            <a:ext cx="9144793" cy="4005419"/>
          </a:xfrm>
          <a:prstGeom prst="rect">
            <a:avLst/>
          </a:prstGeom>
        </p:spPr>
      </p:pic>
    </p:spTree>
    <p:extLst>
      <p:ext uri="{BB962C8B-B14F-4D97-AF65-F5344CB8AC3E}">
        <p14:creationId xmlns:p14="http://schemas.microsoft.com/office/powerpoint/2010/main" val="20827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Qui peut être candidat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sp>
        <p:nvSpPr>
          <p:cNvPr id="3" name="ZoneTexte 2">
            <a:extLst>
              <a:ext uri="{FF2B5EF4-FFF2-40B4-BE49-F238E27FC236}">
                <a16:creationId xmlns:a16="http://schemas.microsoft.com/office/drawing/2014/main" id="{AA9022C0-7C84-48C6-B7E8-6C4D2A7056AA}"/>
              </a:ext>
            </a:extLst>
          </p:cNvPr>
          <p:cNvSpPr txBox="1"/>
          <p:nvPr/>
        </p:nvSpPr>
        <p:spPr>
          <a:xfrm>
            <a:off x="1015014" y="2408569"/>
            <a:ext cx="8075720" cy="923330"/>
          </a:xfrm>
          <a:prstGeom prst="rect">
            <a:avLst/>
          </a:prstGeom>
          <a:noFill/>
        </p:spPr>
        <p:txBody>
          <a:bodyPr wrap="square" rtlCol="0">
            <a:spAutoFit/>
          </a:bodyPr>
          <a:lstStyle/>
          <a:p>
            <a:r>
              <a:rPr lang="fr-FR" b="1" dirty="0"/>
              <a:t>Tous les candidats titulaires ou en préparation d’un diplôme national de licence </a:t>
            </a:r>
          </a:p>
          <a:p>
            <a:r>
              <a:rPr lang="fr-FR" b="1" dirty="0"/>
              <a:t>ou d’un autre diplôme considéré comme équivalent par la formation de master </a:t>
            </a:r>
          </a:p>
          <a:p>
            <a:r>
              <a:rPr lang="fr-FR" dirty="0"/>
              <a:t>(Licence Pro, BUT, </a:t>
            </a:r>
            <a:r>
              <a:rPr lang="fr-FR" dirty="0" err="1"/>
              <a:t>bachelors</a:t>
            </a:r>
            <a:r>
              <a:rPr lang="fr-FR" dirty="0"/>
              <a:t> ou diplômes étrangers, …)</a:t>
            </a:r>
          </a:p>
        </p:txBody>
      </p:sp>
      <p:sp>
        <p:nvSpPr>
          <p:cNvPr id="4" name="ZoneTexte 3">
            <a:extLst>
              <a:ext uri="{FF2B5EF4-FFF2-40B4-BE49-F238E27FC236}">
                <a16:creationId xmlns:a16="http://schemas.microsoft.com/office/drawing/2014/main" id="{99CB6C66-147F-4627-B434-5E46AFE61EF0}"/>
              </a:ext>
            </a:extLst>
          </p:cNvPr>
          <p:cNvSpPr txBox="1"/>
          <p:nvPr/>
        </p:nvSpPr>
        <p:spPr>
          <a:xfrm>
            <a:off x="2005425" y="5292778"/>
            <a:ext cx="7790531" cy="954107"/>
          </a:xfrm>
          <a:prstGeom prst="rect">
            <a:avLst/>
          </a:prstGeom>
          <a:noFill/>
        </p:spPr>
        <p:txBody>
          <a:bodyPr wrap="none" rtlCol="0">
            <a:spAutoFit/>
          </a:bodyPr>
          <a:lstStyle/>
          <a:p>
            <a:r>
              <a:rPr lang="fr-FR" sz="1400" b="1" dirty="0"/>
              <a:t>Exceptions :</a:t>
            </a:r>
          </a:p>
          <a:p>
            <a:pPr marL="285750" indent="-285750">
              <a:buFontTx/>
              <a:buChar char="-"/>
            </a:pPr>
            <a:r>
              <a:rPr lang="fr-FR" sz="1400" dirty="0"/>
              <a:t>Les candidats non européens dont le pays de résidence est couvert par le dispositif Etudes en France</a:t>
            </a:r>
          </a:p>
          <a:p>
            <a:pPr marL="285750" indent="-285750">
              <a:buFontTx/>
              <a:buChar char="-"/>
            </a:pPr>
            <a:r>
              <a:rPr lang="fr-FR" sz="1400" dirty="0"/>
              <a:t>Les redoublants dans le même parcours</a:t>
            </a:r>
          </a:p>
          <a:p>
            <a:pPr marL="285750" indent="-285750">
              <a:buFontTx/>
              <a:buChar char="-"/>
            </a:pPr>
            <a:r>
              <a:rPr lang="fr-FR" sz="1400" dirty="0"/>
              <a:t>Les étudiants disposant d’un accès réservé en M1 (exemple : les CMI)</a:t>
            </a:r>
          </a:p>
        </p:txBody>
      </p:sp>
      <p:sp>
        <p:nvSpPr>
          <p:cNvPr id="5" name="ZoneTexte 4">
            <a:extLst>
              <a:ext uri="{FF2B5EF4-FFF2-40B4-BE49-F238E27FC236}">
                <a16:creationId xmlns:a16="http://schemas.microsoft.com/office/drawing/2014/main" id="{C2763120-2089-45B3-901F-56A840174027}"/>
              </a:ext>
            </a:extLst>
          </p:cNvPr>
          <p:cNvSpPr txBox="1"/>
          <p:nvPr/>
        </p:nvSpPr>
        <p:spPr>
          <a:xfrm>
            <a:off x="3961551" y="3881234"/>
            <a:ext cx="6320369" cy="923330"/>
          </a:xfrm>
          <a:prstGeom prst="rect">
            <a:avLst/>
          </a:prstGeom>
          <a:solidFill>
            <a:schemeClr val="accent5"/>
          </a:solidFill>
        </p:spPr>
        <p:txBody>
          <a:bodyPr wrap="square" rtlCol="0">
            <a:spAutoFit/>
          </a:bodyPr>
          <a:lstStyle/>
          <a:p>
            <a:r>
              <a:rPr lang="fr-FR" b="1" dirty="0">
                <a:solidFill>
                  <a:schemeClr val="bg1"/>
                </a:solidFill>
              </a:rPr>
              <a:t>Attention pour les diplômes autres que la licence :</a:t>
            </a:r>
          </a:p>
          <a:p>
            <a:r>
              <a:rPr lang="fr-FR" b="1" dirty="0">
                <a:solidFill>
                  <a:schemeClr val="bg1"/>
                </a:solidFill>
              </a:rPr>
              <a:t>I</a:t>
            </a:r>
            <a:r>
              <a:rPr lang="fr-FR" dirty="0">
                <a:solidFill>
                  <a:schemeClr val="bg1"/>
                </a:solidFill>
              </a:rPr>
              <a:t>l est important de se rapporter aux informations relatives aux attendus et aux conditions d’admission de chaque diplôme visé.</a:t>
            </a:r>
          </a:p>
        </p:txBody>
      </p:sp>
      <p:pic>
        <p:nvPicPr>
          <p:cNvPr id="11" name="Graphique 10" descr="Avertissement">
            <a:extLst>
              <a:ext uri="{FF2B5EF4-FFF2-40B4-BE49-F238E27FC236}">
                <a16:creationId xmlns:a16="http://schemas.microsoft.com/office/drawing/2014/main" id="{8FA6FBA8-8B74-4260-9514-8CED0C13FF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2859" y="3890164"/>
            <a:ext cx="914400" cy="914400"/>
          </a:xfrm>
          <a:prstGeom prst="rect">
            <a:avLst/>
          </a:prstGeom>
        </p:spPr>
      </p:pic>
    </p:spTree>
    <p:extLst>
      <p:ext uri="{BB962C8B-B14F-4D97-AF65-F5344CB8AC3E}">
        <p14:creationId xmlns:p14="http://schemas.microsoft.com/office/powerpoint/2010/main" val="1179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12B59-FD16-4BA4-A21F-43543C6E1AC2}"/>
              </a:ext>
            </a:extLst>
          </p:cNvPr>
          <p:cNvSpPr/>
          <p:nvPr/>
        </p:nvSpPr>
        <p:spPr>
          <a:xfrm>
            <a:off x="0" y="-1"/>
            <a:ext cx="12192000" cy="742951"/>
          </a:xfrm>
          <a:prstGeom prst="rect">
            <a:avLst/>
          </a:prstGeom>
          <a:solidFill>
            <a:srgbClr val="E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5403253-9F44-4D3D-B436-7AAD336AF9A8}"/>
              </a:ext>
            </a:extLst>
          </p:cNvPr>
          <p:cNvSpPr txBox="1"/>
          <p:nvPr/>
        </p:nvSpPr>
        <p:spPr>
          <a:xfrm>
            <a:off x="423819" y="416478"/>
            <a:ext cx="5339538" cy="707886"/>
          </a:xfrm>
          <a:prstGeom prst="rect">
            <a:avLst/>
          </a:prstGeom>
          <a:noFill/>
        </p:spPr>
        <p:txBody>
          <a:bodyPr wrap="square" rtlCol="0">
            <a:spAutoFit/>
          </a:bodyPr>
          <a:lstStyle/>
          <a:p>
            <a:r>
              <a:rPr lang="fr-FR" sz="2000" dirty="0">
                <a:solidFill>
                  <a:schemeClr val="bg1"/>
                </a:solidFill>
                <a:highlight>
                  <a:srgbClr val="E94845"/>
                </a:highlight>
                <a:latin typeface="Sora ExtraBold" pitchFamily="2" charset="0"/>
                <a:cs typeface="Sora ExtraBold" pitchFamily="2" charset="0"/>
              </a:rPr>
              <a:t>Préparer sa candidature en M1 </a:t>
            </a:r>
          </a:p>
          <a:p>
            <a:r>
              <a:rPr lang="fr-FR" sz="2000" dirty="0">
                <a:solidFill>
                  <a:schemeClr val="bg1"/>
                </a:solidFill>
                <a:highlight>
                  <a:srgbClr val="E94845"/>
                </a:highlight>
                <a:latin typeface="Sora ExtraBold" pitchFamily="2" charset="0"/>
                <a:cs typeface="Sora ExtraBold" pitchFamily="2" charset="0"/>
              </a:rPr>
              <a:t>via la plateforme </a:t>
            </a:r>
            <a:r>
              <a:rPr lang="fr-FR" sz="2000" dirty="0" err="1">
                <a:solidFill>
                  <a:schemeClr val="bg1"/>
                </a:solidFill>
                <a:highlight>
                  <a:srgbClr val="E94845"/>
                </a:highlight>
                <a:latin typeface="Sora ExtraBold" pitchFamily="2" charset="0"/>
                <a:cs typeface="Sora ExtraBold" pitchFamily="2" charset="0"/>
              </a:rPr>
              <a:t>MonMaster</a:t>
            </a:r>
            <a:endParaRPr lang="fr-FR" sz="2000" dirty="0">
              <a:solidFill>
                <a:schemeClr val="bg1"/>
              </a:solidFill>
              <a:highlight>
                <a:srgbClr val="E94845"/>
              </a:highlight>
              <a:latin typeface="Sora ExtraBold" pitchFamily="2" charset="0"/>
              <a:cs typeface="Sora ExtraBold" pitchFamily="2" charset="0"/>
            </a:endParaRPr>
          </a:p>
        </p:txBody>
      </p:sp>
      <p:sp>
        <p:nvSpPr>
          <p:cNvPr id="8" name="ZoneTexte 7">
            <a:extLst>
              <a:ext uri="{FF2B5EF4-FFF2-40B4-BE49-F238E27FC236}">
                <a16:creationId xmlns:a16="http://schemas.microsoft.com/office/drawing/2014/main" id="{8AFFBEFE-9FF0-431D-BBA9-38F41C06E2A0}"/>
              </a:ext>
            </a:extLst>
          </p:cNvPr>
          <p:cNvSpPr txBox="1"/>
          <p:nvPr/>
        </p:nvSpPr>
        <p:spPr>
          <a:xfrm>
            <a:off x="423819" y="50176"/>
            <a:ext cx="1925663" cy="338554"/>
          </a:xfrm>
          <a:prstGeom prst="rect">
            <a:avLst/>
          </a:prstGeom>
          <a:noFill/>
        </p:spPr>
        <p:txBody>
          <a:bodyPr wrap="square" rtlCol="0">
            <a:spAutoFit/>
          </a:bodyPr>
          <a:lstStyle/>
          <a:p>
            <a:r>
              <a:rPr lang="fr-FR" sz="1600" dirty="0">
                <a:latin typeface="Barlow SemiBold" panose="00000700000000000000" pitchFamily="2" charset="0"/>
              </a:rPr>
              <a:t>19.02.2024</a:t>
            </a:r>
          </a:p>
        </p:txBody>
      </p:sp>
      <p:sp>
        <p:nvSpPr>
          <p:cNvPr id="9" name="ZoneTexte 8">
            <a:extLst>
              <a:ext uri="{FF2B5EF4-FFF2-40B4-BE49-F238E27FC236}">
                <a16:creationId xmlns:a16="http://schemas.microsoft.com/office/drawing/2014/main" id="{1155761F-1188-4D71-9803-008A16637179}"/>
              </a:ext>
            </a:extLst>
          </p:cNvPr>
          <p:cNvSpPr txBox="1"/>
          <p:nvPr/>
        </p:nvSpPr>
        <p:spPr>
          <a:xfrm>
            <a:off x="973187" y="1458690"/>
            <a:ext cx="10203799" cy="1077218"/>
          </a:xfrm>
          <a:prstGeom prst="rect">
            <a:avLst/>
          </a:prstGeom>
          <a:noFill/>
        </p:spPr>
        <p:txBody>
          <a:bodyPr wrap="square" rtlCol="0">
            <a:spAutoFit/>
          </a:bodyPr>
          <a:lstStyle/>
          <a:p>
            <a:r>
              <a:rPr lang="fr-FR" sz="3200" dirty="0">
                <a:solidFill>
                  <a:srgbClr val="2E2B75"/>
                </a:solidFill>
                <a:latin typeface="Sora ExtraBold" pitchFamily="2" charset="0"/>
                <a:cs typeface="Sora ExtraBold" pitchFamily="2" charset="0"/>
              </a:rPr>
              <a:t>Rechercher des formations sur </a:t>
            </a:r>
          </a:p>
          <a:p>
            <a:endParaRPr lang="fr-FR" sz="3200" dirty="0">
              <a:solidFill>
                <a:srgbClr val="2E2B75"/>
              </a:solidFill>
              <a:latin typeface="Sora ExtraBold" pitchFamily="2" charset="0"/>
              <a:cs typeface="Sora ExtraBold" pitchFamily="2" charset="0"/>
            </a:endParaRPr>
          </a:p>
        </p:txBody>
      </p:sp>
      <p:pic>
        <p:nvPicPr>
          <p:cNvPr id="10" name="Graphique 9">
            <a:extLst>
              <a:ext uri="{FF2B5EF4-FFF2-40B4-BE49-F238E27FC236}">
                <a16:creationId xmlns:a16="http://schemas.microsoft.com/office/drawing/2014/main" id="{297E252C-4FE4-4DE3-9FE6-2E0EB3F70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901" y="168244"/>
            <a:ext cx="986936" cy="440971"/>
          </a:xfrm>
          <a:prstGeom prst="rect">
            <a:avLst/>
          </a:prstGeom>
        </p:spPr>
      </p:pic>
      <p:pic>
        <p:nvPicPr>
          <p:cNvPr id="11" name="Image 10">
            <a:extLst>
              <a:ext uri="{FF2B5EF4-FFF2-40B4-BE49-F238E27FC236}">
                <a16:creationId xmlns:a16="http://schemas.microsoft.com/office/drawing/2014/main" id="{92DDA289-7257-4C93-BA6A-9EE7EB8225FF}"/>
              </a:ext>
            </a:extLst>
          </p:cNvPr>
          <p:cNvPicPr>
            <a:picLocks noChangeAspect="1"/>
          </p:cNvPicPr>
          <p:nvPr/>
        </p:nvPicPr>
        <p:blipFill>
          <a:blip r:embed="rId4"/>
          <a:stretch>
            <a:fillRect/>
          </a:stretch>
        </p:blipFill>
        <p:spPr>
          <a:xfrm>
            <a:off x="8003403" y="1438824"/>
            <a:ext cx="2086266" cy="590632"/>
          </a:xfrm>
          <a:prstGeom prst="rect">
            <a:avLst/>
          </a:prstGeom>
        </p:spPr>
      </p:pic>
      <p:pic>
        <p:nvPicPr>
          <p:cNvPr id="12" name="Image 11">
            <a:extLst>
              <a:ext uri="{FF2B5EF4-FFF2-40B4-BE49-F238E27FC236}">
                <a16:creationId xmlns:a16="http://schemas.microsoft.com/office/drawing/2014/main" id="{2EDD9113-12DA-4466-8E8E-DA097B0A1B1B}"/>
              </a:ext>
            </a:extLst>
          </p:cNvPr>
          <p:cNvPicPr>
            <a:picLocks noChangeAspect="1"/>
          </p:cNvPicPr>
          <p:nvPr/>
        </p:nvPicPr>
        <p:blipFill>
          <a:blip r:embed="rId5"/>
          <a:stretch>
            <a:fillRect/>
          </a:stretch>
        </p:blipFill>
        <p:spPr>
          <a:xfrm>
            <a:off x="973187" y="2535908"/>
            <a:ext cx="7953436" cy="3860273"/>
          </a:xfrm>
          <a:prstGeom prst="rect">
            <a:avLst/>
          </a:prstGeom>
        </p:spPr>
      </p:pic>
      <p:sp>
        <p:nvSpPr>
          <p:cNvPr id="13" name="ZoneTexte 12">
            <a:extLst>
              <a:ext uri="{FF2B5EF4-FFF2-40B4-BE49-F238E27FC236}">
                <a16:creationId xmlns:a16="http://schemas.microsoft.com/office/drawing/2014/main" id="{CEBEA641-1A40-46B5-B98A-CA44B5DC5316}"/>
              </a:ext>
            </a:extLst>
          </p:cNvPr>
          <p:cNvSpPr txBox="1"/>
          <p:nvPr/>
        </p:nvSpPr>
        <p:spPr>
          <a:xfrm>
            <a:off x="9224089" y="3906594"/>
            <a:ext cx="2558521" cy="830997"/>
          </a:xfrm>
          <a:prstGeom prst="rect">
            <a:avLst/>
          </a:prstGeom>
          <a:noFill/>
        </p:spPr>
        <p:txBody>
          <a:bodyPr wrap="none" rtlCol="0">
            <a:spAutoFit/>
          </a:bodyPr>
          <a:lstStyle/>
          <a:p>
            <a:pPr marL="342900" indent="-342900">
              <a:buAutoNum type="arabicPeriod"/>
            </a:pPr>
            <a:r>
              <a:rPr lang="fr-FR" sz="1600" dirty="0">
                <a:solidFill>
                  <a:srgbClr val="00B050"/>
                </a:solidFill>
              </a:rPr>
              <a:t>Recherche par mots clés</a:t>
            </a:r>
          </a:p>
          <a:p>
            <a:pPr marL="342900" indent="-342900">
              <a:buAutoNum type="arabicPeriod"/>
            </a:pPr>
            <a:r>
              <a:rPr lang="fr-FR" sz="1600" dirty="0">
                <a:solidFill>
                  <a:srgbClr val="00B050"/>
                </a:solidFill>
              </a:rPr>
              <a:t>Recherche par filtres</a:t>
            </a:r>
          </a:p>
          <a:p>
            <a:pPr marL="342900" indent="-342900">
              <a:buAutoNum type="arabicPeriod"/>
            </a:pPr>
            <a:r>
              <a:rPr lang="fr-FR" sz="1600" dirty="0">
                <a:solidFill>
                  <a:srgbClr val="00B050"/>
                </a:solidFill>
              </a:rPr>
              <a:t>Recherche par la carte</a:t>
            </a:r>
          </a:p>
        </p:txBody>
      </p:sp>
    </p:spTree>
    <p:extLst>
      <p:ext uri="{BB962C8B-B14F-4D97-AF65-F5344CB8AC3E}">
        <p14:creationId xmlns:p14="http://schemas.microsoft.com/office/powerpoint/2010/main" val="34738403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3024</Words>
  <Application>Microsoft Office PowerPoint</Application>
  <PresentationFormat>Grand écran</PresentationFormat>
  <Paragraphs>447</Paragraphs>
  <Slides>32</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Barlow SemiBold</vt:lpstr>
      <vt:lpstr>Calibri</vt:lpstr>
      <vt:lpstr>Calibri Light</vt:lpstr>
      <vt:lpstr>Sora ExtraBold</vt:lpstr>
      <vt:lpstr>Spectral ExtraBold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Odile Drossart-Depond</dc:creator>
  <cp:lastModifiedBy>Alain TROUILLET</cp:lastModifiedBy>
  <cp:revision>87</cp:revision>
  <dcterms:created xsi:type="dcterms:W3CDTF">2023-03-21T10:06:10Z</dcterms:created>
  <dcterms:modified xsi:type="dcterms:W3CDTF">2024-02-19T15:45:33Z</dcterms:modified>
</cp:coreProperties>
</file>