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59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75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187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70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908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4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258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1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13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54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05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63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91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13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77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1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6B14B-44CD-4BE6-9AB5-A36936FCBA59}" type="datetimeFigureOut">
              <a:rPr lang="fr-FR" smtClean="0"/>
              <a:t>28/07/2020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2DFB708-D2AC-4EBB-89FF-AA1480D02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3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7100" y="88900"/>
            <a:ext cx="91059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Le sommeil:</a:t>
            </a:r>
          </a:p>
          <a:p>
            <a:pPr algn="ctr"/>
            <a:endParaRPr lang="fr-FR" sz="8000" dirty="0"/>
          </a:p>
          <a:p>
            <a:pPr algn="ctr"/>
            <a:r>
              <a:rPr lang="fr-FR" sz="5400" dirty="0"/>
              <a:t>Pourquoi est-ce important de bien dormir?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00201" y="5676900"/>
            <a:ext cx="1040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Chloé MOUNICHETTY, doctorante en 1</a:t>
            </a:r>
            <a:r>
              <a:rPr lang="fr-FR" baseline="30000" dirty="0"/>
              <a:t>ère</a:t>
            </a:r>
            <a:r>
              <a:rPr lang="fr-FR" dirty="0"/>
              <a:t> à la faculté de médecine Jacques </a:t>
            </a:r>
            <a:r>
              <a:rPr lang="fr-FR" dirty="0" err="1"/>
              <a:t>Lisfranc</a:t>
            </a:r>
            <a:r>
              <a:rPr lang="fr-FR" dirty="0"/>
              <a:t>, Université Jean Monnet de Saint Etienne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701" y="88900"/>
            <a:ext cx="2209800" cy="1657350"/>
          </a:xfrm>
          <a:prstGeom prst="rect">
            <a:avLst/>
          </a:prstGeom>
        </p:spPr>
      </p:pic>
      <p:pic>
        <p:nvPicPr>
          <p:cNvPr id="2" name="1_VID_20200723_1027460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0294" y="3702893"/>
            <a:ext cx="1061207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2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5"/>
    </mc:Choice>
    <mc:Fallback>
      <p:transition spd="slow" advTm="1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3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7" objId="2"/>
        <p14:stopEvt time="1812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5B378DD-3302-4E46-B933-A3A4720E23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="" xmlns:a16="http://schemas.microsoft.com/office/drawing/2014/main" id="{DFCBBDC3-1668-4E92-88DB-9D5F622F32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="" xmlns:a16="http://schemas.microsoft.com/office/drawing/2014/main" id="{31F8CDD4-C1DD-481E-AE1A-CECF28784C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="" xmlns:a16="http://schemas.microsoft.com/office/drawing/2014/main" id="{EECE6682-CC9D-4055-B817-C485C0706D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="" xmlns:a16="http://schemas.microsoft.com/office/drawing/2014/main" id="{270E295D-337F-4604-BA41-8AF78AB4B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="" xmlns:a16="http://schemas.microsoft.com/office/drawing/2014/main" id="{205B2E94-9D47-4E73-B43F-8C5DB94CC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="" xmlns:a16="http://schemas.microsoft.com/office/drawing/2014/main" id="{525A065C-3663-45A6-B19B-D4A4525C32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="" xmlns:a16="http://schemas.microsoft.com/office/drawing/2014/main" id="{B2453C32-1BD0-4AD5-9A40-A76B602713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="" xmlns:a16="http://schemas.microsoft.com/office/drawing/2014/main" id="{09A9F5DF-D82E-49E5-B7B1-9CF50291AE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="" xmlns:a16="http://schemas.microsoft.com/office/drawing/2014/main" id="{F4E5C9FC-074A-4B8D-A737-4877EC56DA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="" xmlns:a16="http://schemas.microsoft.com/office/drawing/2014/main" id="{CEEA9B79-734E-412B-AC12-F59A37CBE8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="" xmlns:a16="http://schemas.microsoft.com/office/drawing/2014/main" id="{6680E6FE-1392-4677-96BA-2015ED508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="" xmlns:a16="http://schemas.microsoft.com/office/drawing/2014/main" id="{5A089533-9FE1-4EAC-90AA-A6E0423D80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96A5ECF-03BC-41D7-9EF2-7C9F3EBD48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="" xmlns:a16="http://schemas.microsoft.com/office/drawing/2014/main" id="{17FD984D-FF88-4F1E-A057-F87EDFB0EA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="" xmlns:a16="http://schemas.microsoft.com/office/drawing/2014/main" id="{14512BF1-B700-4263-A407-558870DC96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="" xmlns:a16="http://schemas.microsoft.com/office/drawing/2014/main" id="{14B7DA2B-C0FD-4B76-9DE8-57B21ADECA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="" xmlns:a16="http://schemas.microsoft.com/office/drawing/2014/main" id="{3D539ACC-402B-41D7-AB55-2CA6D4AFBE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="" xmlns:a16="http://schemas.microsoft.com/office/drawing/2014/main" id="{29ABEBE4-C03A-4F8B-9552-BE7B0756E9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="" xmlns:a16="http://schemas.microsoft.com/office/drawing/2014/main" id="{06F8AB47-16A6-4ACC-A359-8D11B80BAF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="" xmlns:a16="http://schemas.microsoft.com/office/drawing/2014/main" id="{E4EC0B00-F7F3-4124-988D-8D9355A7A1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="" xmlns:a16="http://schemas.microsoft.com/office/drawing/2014/main" id="{9E168AD9-9552-4A31-A112-B9CBDC27BD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="" xmlns:a16="http://schemas.microsoft.com/office/drawing/2014/main" id="{1239135D-B71A-4C3E-B5AF-69B7127984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="" xmlns:a16="http://schemas.microsoft.com/office/drawing/2014/main" id="{FD1D2D40-4C02-4265-A8E1-99128A70E3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="" xmlns:a16="http://schemas.microsoft.com/office/drawing/2014/main" id="{76630F5F-FA2F-49F1-8E43-2FCE32862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="" xmlns:a16="http://schemas.microsoft.com/office/drawing/2014/main" id="{086AF07B-F818-436B-ACB1-79BC976AF4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32414B5A-E45A-41FB-B0D4-F2041B8E60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="" xmlns:a16="http://schemas.microsoft.com/office/drawing/2014/main" id="{F314F073-B3D5-4E5E-BC7E-560789B24C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AE5540E8-174D-4A58-9CFA-CCB84F78F5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DBD88261-C465-40D4-A173-0C85040B74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54A19484-DB22-422D-82A8-EF40693907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2220ED02-51DC-438A-8922-AAD899F5D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AD60794C-4943-437B-ADC2-C4C756DB9E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4CD107A9-D71C-4451-B945-6F9EE6AF2E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88ABA25E-F03F-4C7B-89D4-588D8112AC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="" xmlns:a16="http://schemas.microsoft.com/office/drawing/2014/main" id="{C38D5496-8BB2-4226-9C0B-84F697CB51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="" xmlns:a16="http://schemas.microsoft.com/office/drawing/2014/main" id="{8C08634F-B5C4-4BD4-9B17-67BE664E4F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="" xmlns:a16="http://schemas.microsoft.com/office/drawing/2014/main" id="{B6B31D1D-900C-4BD4-99C3-07CC1BF04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="" xmlns:a16="http://schemas.microsoft.com/office/drawing/2014/main" id="{F7ABF577-5FF0-4383-8C29-5804A278D5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="" xmlns:a16="http://schemas.microsoft.com/office/drawing/2014/main" id="{D8070F6D-20E0-4390-9861-AC1C64EFDE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="" xmlns:a16="http://schemas.microsoft.com/office/drawing/2014/main" id="{00424DA1-CB15-40C4-AE33-7258CF10A9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="" xmlns:a16="http://schemas.microsoft.com/office/drawing/2014/main" id="{B31C9E01-ACF4-4B49-A7C9-BC9D193E19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28D45F56-6D82-4395-A608-8547455E79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9EB8D63B-793D-4EA1-AED2-BB38FCB9BE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8">
              <a:extLst>
                <a:ext uri="{FF2B5EF4-FFF2-40B4-BE49-F238E27FC236}">
                  <a16:creationId xmlns="" xmlns:a16="http://schemas.microsoft.com/office/drawing/2014/main" id="{E70D3E17-8996-49D0-A43B-103405EBFA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9">
              <a:extLst>
                <a:ext uri="{FF2B5EF4-FFF2-40B4-BE49-F238E27FC236}">
                  <a16:creationId xmlns="" xmlns:a16="http://schemas.microsoft.com/office/drawing/2014/main" id="{98838ACD-7D8A-4545-A014-AA11B13AFB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0">
              <a:extLst>
                <a:ext uri="{FF2B5EF4-FFF2-40B4-BE49-F238E27FC236}">
                  <a16:creationId xmlns="" xmlns:a16="http://schemas.microsoft.com/office/drawing/2014/main" id="{B77B188C-74FA-4943-A220-3E16CF5E35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1">
              <a:extLst>
                <a:ext uri="{FF2B5EF4-FFF2-40B4-BE49-F238E27FC236}">
                  <a16:creationId xmlns="" xmlns:a16="http://schemas.microsoft.com/office/drawing/2014/main" id="{CCD8C6BB-EF25-4716-A3BA-F143D53550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2">
              <a:extLst>
                <a:ext uri="{FF2B5EF4-FFF2-40B4-BE49-F238E27FC236}">
                  <a16:creationId xmlns="" xmlns:a16="http://schemas.microsoft.com/office/drawing/2014/main" id="{1F97C13A-CDA7-42D3-AE29-B155EA83F9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3">
              <a:extLst>
                <a:ext uri="{FF2B5EF4-FFF2-40B4-BE49-F238E27FC236}">
                  <a16:creationId xmlns="" xmlns:a16="http://schemas.microsoft.com/office/drawing/2014/main" id="{A6124CAD-5AEC-4FE8-A24D-01C8A82005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4">
              <a:extLst>
                <a:ext uri="{FF2B5EF4-FFF2-40B4-BE49-F238E27FC236}">
                  <a16:creationId xmlns="" xmlns:a16="http://schemas.microsoft.com/office/drawing/2014/main" id="{B203DF4F-C0EF-426B-87F8-3BEC125F5C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5">
              <a:extLst>
                <a:ext uri="{FF2B5EF4-FFF2-40B4-BE49-F238E27FC236}">
                  <a16:creationId xmlns="" xmlns:a16="http://schemas.microsoft.com/office/drawing/2014/main" id="{060CBB20-30B1-4ED3-BB26-9D43FCD789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6">
              <a:extLst>
                <a:ext uri="{FF2B5EF4-FFF2-40B4-BE49-F238E27FC236}">
                  <a16:creationId xmlns="" xmlns:a16="http://schemas.microsoft.com/office/drawing/2014/main" id="{0FED8F8B-7E0C-41EF-8DF7-CCD67A76E6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7">
              <a:extLst>
                <a:ext uri="{FF2B5EF4-FFF2-40B4-BE49-F238E27FC236}">
                  <a16:creationId xmlns="" xmlns:a16="http://schemas.microsoft.com/office/drawing/2014/main" id="{8090CB5D-8834-49D9-A912-23897AE449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8">
              <a:extLst>
                <a:ext uri="{FF2B5EF4-FFF2-40B4-BE49-F238E27FC236}">
                  <a16:creationId xmlns="" xmlns:a16="http://schemas.microsoft.com/office/drawing/2014/main" id="{9D8C2EA9-CE52-475C-9008-FEC8AE2E5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ZoneTexte 1"/>
          <p:cNvSpPr txBox="1"/>
          <p:nvPr/>
        </p:nvSpPr>
        <p:spPr>
          <a:xfrm>
            <a:off x="4659520" y="624110"/>
            <a:ext cx="6845092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Dormir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est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perte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 temps…”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8452A1CE-8F6F-4F67-9167-1FD2AADC00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="" xmlns:a16="http://schemas.microsoft.com/office/drawing/2014/main" id="{8AAE580A-28A3-432E-B8ED-C8E6386F0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72D0E20-F3D8-4B95-84D0-A5A098576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15" r="3" b="3"/>
          <a:stretch/>
        </p:blipFill>
        <p:spPr>
          <a:xfrm>
            <a:off x="1" y="10"/>
            <a:ext cx="2725111" cy="17104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FDFDF9F-8D25-4B09-86D3-9A4C07317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58" r="4" b="2519"/>
          <a:stretch/>
        </p:blipFill>
        <p:spPr>
          <a:xfrm>
            <a:off x="-2" y="1727507"/>
            <a:ext cx="2735480" cy="1710448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10EFBEFD-BD66-4021-8034-EEE67B1354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1710448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76FED5D-BE62-4D87-A81A-FF1958143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16633"/>
          <a:stretch/>
        </p:blipFill>
        <p:spPr>
          <a:xfrm>
            <a:off x="-2" y="3420895"/>
            <a:ext cx="2735480" cy="1710448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2661A789-2CEF-41D2-B901-8CDB5C3C85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3420896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F6214C3B-1160-42F4-8C62-881A3E9904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39"/>
          <a:stretch/>
        </p:blipFill>
        <p:spPr>
          <a:xfrm>
            <a:off x="3" y="5107977"/>
            <a:ext cx="2717601" cy="1750023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41E94A0C-E2BA-457D-B917-CB16330483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131344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578668" y="2199736"/>
            <a:ext cx="6847944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L’être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humain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dort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moyenne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1/3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vie!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Pourquoi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l’évolution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espèces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fait que nous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sommes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obligés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dormir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Pourquoi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animaux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dorment-ils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Pourquoi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sent-on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fatigué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arrivé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soir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1_VID_20200723_1029264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8129" y="4872063"/>
            <a:ext cx="936041" cy="1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32"/>
    </mc:Choice>
    <mc:Fallback>
      <p:transition spd="slow" advTm="6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67531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55800" y="533400"/>
            <a:ext cx="7359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Les bienfaits du sommeil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33017" y="1951672"/>
            <a:ext cx="5205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Éliminer les toxines accumulées durant le jour</a:t>
            </a:r>
          </a:p>
          <a:p>
            <a:endParaRPr lang="fr-FR" dirty="0"/>
          </a:p>
          <a:p>
            <a:r>
              <a:rPr lang="fr-FR" dirty="0"/>
              <a:t>Processus de mémorisation</a:t>
            </a:r>
          </a:p>
          <a:p>
            <a:endParaRPr lang="fr-FR" dirty="0"/>
          </a:p>
          <a:p>
            <a:r>
              <a:rPr lang="fr-FR" dirty="0"/>
              <a:t>Être reposé et d’attaque pour le lendemain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2936CB0-B3D6-4D80-B56A-A012BAA4B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52" y="4353450"/>
            <a:ext cx="4984696" cy="2492348"/>
          </a:xfrm>
          <a:prstGeom prst="rect">
            <a:avLst/>
          </a:prstGeom>
        </p:spPr>
      </p:pic>
      <p:pic>
        <p:nvPicPr>
          <p:cNvPr id="5" name="1_VID_20200723_1031248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5160994"/>
            <a:ext cx="806449" cy="14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38"/>
    </mc:Choice>
    <mc:Fallback>
      <p:transition spd="slow" advTm="10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103838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32000" y="533400"/>
            <a:ext cx="6094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Sommeil </a:t>
            </a:r>
            <a:r>
              <a:rPr lang="fr-FR" sz="4800" dirty="0">
                <a:sym typeface="Symbol" panose="05050102010706020507" pitchFamily="18" charset="2"/>
              </a:rPr>
              <a:t> inactivité</a:t>
            </a:r>
            <a:endParaRPr lang="fr-FR" sz="4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7" y="1897062"/>
            <a:ext cx="6372225" cy="32670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12012" y="2501900"/>
            <a:ext cx="4979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Sommeil profond: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récupération physique, hormone de croissance, élimination des toxines</a:t>
            </a:r>
          </a:p>
          <a:p>
            <a:endParaRPr lang="fr-FR" u="sng" dirty="0"/>
          </a:p>
          <a:p>
            <a:pPr algn="just"/>
            <a:r>
              <a:rPr lang="fr-FR" b="1" u="sng" dirty="0">
                <a:solidFill>
                  <a:schemeClr val="accent1"/>
                </a:solidFill>
              </a:rPr>
              <a:t>Sommeil paradoxal:</a:t>
            </a:r>
            <a:r>
              <a:rPr lang="fr-FR" b="1" dirty="0">
                <a:solidFill>
                  <a:schemeClr val="accent1"/>
                </a:solidFill>
              </a:rPr>
              <a:t> cerveau très actif, travail de mémoire, corps quasi-paralysé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6" name="1_VID_20200723_1033540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9160" y="4861064"/>
            <a:ext cx="1002489" cy="17780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2712720" y="4419600"/>
            <a:ext cx="7467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459480" y="4419600"/>
            <a:ext cx="10363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495800" y="4419600"/>
            <a:ext cx="7467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768545" y="4195266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</a:t>
            </a:r>
            <a:r>
              <a:rPr lang="fr-FR" sz="1000" baseline="30000" dirty="0" smtClean="0"/>
              <a:t>er</a:t>
            </a:r>
            <a:r>
              <a:rPr lang="fr-FR" sz="1000" dirty="0" smtClean="0"/>
              <a:t> cycle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667467" y="4195266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2</a:t>
            </a:r>
            <a:r>
              <a:rPr lang="fr-FR" sz="1000" baseline="30000" dirty="0" smtClean="0"/>
              <a:t>ème</a:t>
            </a:r>
            <a:r>
              <a:rPr lang="fr-FR" sz="1000" dirty="0" smtClean="0"/>
              <a:t> cycle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455445" y="4195266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</a:t>
            </a:r>
            <a:r>
              <a:rPr lang="fr-FR" sz="1000" baseline="30000" dirty="0" smtClean="0"/>
              <a:t>ème</a:t>
            </a:r>
            <a:r>
              <a:rPr lang="fr-FR" sz="1000" dirty="0" smtClean="0"/>
              <a:t> cycle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313354" y="41337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35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53"/>
    </mc:Choice>
    <mc:Fallback>
      <p:transition spd="slow" advTm="6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69753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8396AF2-24EB-40B5-91C6-D588371F0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758846"/>
            <a:ext cx="4762500" cy="441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AAAF93F-3770-4075-81A2-997326868F77}"/>
              </a:ext>
            </a:extLst>
          </p:cNvPr>
          <p:cNvSpPr/>
          <p:nvPr/>
        </p:nvSpPr>
        <p:spPr>
          <a:xfrm>
            <a:off x="4217120" y="6178446"/>
            <a:ext cx="3757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(d'après Schenk et Morris, 1985.)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53458DC4-29CB-4146-8B1E-32CB748D5AC3}"/>
              </a:ext>
            </a:extLst>
          </p:cNvPr>
          <p:cNvSpPr txBox="1"/>
          <p:nvPr/>
        </p:nvSpPr>
        <p:spPr>
          <a:xfrm>
            <a:off x="1633929" y="240268"/>
            <a:ext cx="1055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Comment a-t-on établi le lien entre sommeil et mémoire?</a:t>
            </a:r>
          </a:p>
        </p:txBody>
      </p:sp>
      <p:pic>
        <p:nvPicPr>
          <p:cNvPr id="6" name="1_VID_20200723_103643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9300" y="4818201"/>
            <a:ext cx="1035050" cy="18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5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13"/>
    </mc:Choice>
    <mc:Fallback>
      <p:transition spd="slow" advTm="12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20713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0CAA982-8137-4F9A-AD9E-CD9990839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887" y="1439862"/>
            <a:ext cx="6372225" cy="32670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D32C2E7-DF06-4ED8-B9EF-2301937EE168}"/>
              </a:ext>
            </a:extLst>
          </p:cNvPr>
          <p:cNvSpPr txBox="1"/>
          <p:nvPr/>
        </p:nvSpPr>
        <p:spPr>
          <a:xfrm>
            <a:off x="1641231" y="493467"/>
            <a:ext cx="10376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Restriction et privation de sommeil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62A3323-8FCA-4C6E-93FA-38787445D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97" y="4706937"/>
            <a:ext cx="2257425" cy="2028825"/>
          </a:xfrm>
          <a:prstGeom prst="rect">
            <a:avLst/>
          </a:prstGeom>
        </p:spPr>
      </p:pic>
      <p:pic>
        <p:nvPicPr>
          <p:cNvPr id="5" name="1_VID_20200723_1038148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9300" y="4631648"/>
            <a:ext cx="1108490" cy="19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5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79"/>
    </mc:Choice>
    <mc:Fallback>
      <p:transition spd="slow" advTm="8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8148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CD25866-F15D-40A4-AEC5-47C044637A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="" xmlns:a16="http://schemas.microsoft.com/office/drawing/2014/main" id="{DCB8E995-36E8-40B6-82D4-F52DE2987B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="" xmlns:a16="http://schemas.microsoft.com/office/drawing/2014/main" id="{DF54AEB5-68B5-46AE-B8F0-EEBE5DFED8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="" xmlns:a16="http://schemas.microsoft.com/office/drawing/2014/main" id="{E3F708CB-F094-4EE7-8AD5-A462F1DF8B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="" xmlns:a16="http://schemas.microsoft.com/office/drawing/2014/main" id="{ECFCFB22-E8B5-4FAC-A354-E7E0CE6F2B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="" xmlns:a16="http://schemas.microsoft.com/office/drawing/2014/main" id="{ED1DB3B4-A6DC-476F-986E-DF361EE84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="" xmlns:a16="http://schemas.microsoft.com/office/drawing/2014/main" id="{4EE13DFA-3489-4DE6-9154-34D9CB4005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="" xmlns:a16="http://schemas.microsoft.com/office/drawing/2014/main" id="{5CD12D51-F9A8-4CC9-B9C9-206EAFD8C1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="" xmlns:a16="http://schemas.microsoft.com/office/drawing/2014/main" id="{266B326C-1178-40F9-A265-6067D363B4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="" xmlns:a16="http://schemas.microsoft.com/office/drawing/2014/main" id="{12F3B319-F00B-4755-BC54-95511E21DB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="" xmlns:a16="http://schemas.microsoft.com/office/drawing/2014/main" id="{3079D7BD-8A3F-47F6-8407-D9DA96FF35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="" xmlns:a16="http://schemas.microsoft.com/office/drawing/2014/main" id="{1F97C31C-8585-43FB-924B-8ADD651233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="" xmlns:a16="http://schemas.microsoft.com/office/drawing/2014/main" id="{A33E1C89-7E74-49BF-A5D1-9A352ED03E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4A17ED-96AA-44A6-A050-E1A7A1CDD9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="" xmlns:a16="http://schemas.microsoft.com/office/drawing/2014/main" id="{FBB2A87E-3E24-4A6F-9FD8-0F1436D4D3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="" xmlns:a16="http://schemas.microsoft.com/office/drawing/2014/main" id="{257F945B-2AA3-4328-BFF5-20DE64011B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="" xmlns:a16="http://schemas.microsoft.com/office/drawing/2014/main" id="{E1A7230F-6A6F-403C-9D83-7176E28525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="" xmlns:a16="http://schemas.microsoft.com/office/drawing/2014/main" id="{E33E315A-9CB0-460E-A8B7-0A064BBFA0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="" xmlns:a16="http://schemas.microsoft.com/office/drawing/2014/main" id="{22CAAD33-CFAD-4E61-82AE-0C6F838530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="" xmlns:a16="http://schemas.microsoft.com/office/drawing/2014/main" id="{1A20E13C-2540-4000-A13B-8F781100E3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="" xmlns:a16="http://schemas.microsoft.com/office/drawing/2014/main" id="{51EF0A01-E03D-448B-B12E-D5BFC6D0D2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="" xmlns:a16="http://schemas.microsoft.com/office/drawing/2014/main" id="{58286A03-168E-477B-8876-2C53E4950D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="" xmlns:a16="http://schemas.microsoft.com/office/drawing/2014/main" id="{3DFFC705-1899-4E4C-AE76-F85BAF2F66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="" xmlns:a16="http://schemas.microsoft.com/office/drawing/2014/main" id="{01C9598D-BDF6-4A24-83B6-4DCA4D134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="" xmlns:a16="http://schemas.microsoft.com/office/drawing/2014/main" id="{950C8213-67CD-4DEF-AA44-8BB3101392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="" xmlns:a16="http://schemas.microsoft.com/office/drawing/2014/main" id="{2016FE1D-E3EB-4CF6-809B-159872CC7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E6C63DC-BAE4-42B6-8FDF-F6467C2D23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="" xmlns:a16="http://schemas.microsoft.com/office/drawing/2014/main" id="{5BD23F8E-2E78-4C84-8EFB-FE6C8ACB7F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="" xmlns:a16="http://schemas.microsoft.com/office/drawing/2014/main" id="{F81819F9-8CAC-4A6C-8F06-0482027F97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FEEC4488-9544-4EE8-9672-2CE01E78C7CB}"/>
              </a:ext>
            </a:extLst>
          </p:cNvPr>
          <p:cNvSpPr txBox="1"/>
          <p:nvPr/>
        </p:nvSpPr>
        <p:spPr>
          <a:xfrm>
            <a:off x="3373062" y="1864865"/>
            <a:ext cx="8131550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Merci pour votre attention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A98CC08-AEC2-4E8F-8F52-0F5C6372DB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5D1545E6-EB3C-4478-A661-A2CA963F12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="" xmlns:a16="http://schemas.microsoft.com/office/drawing/2014/main" id="{B2E5B960-0C5D-4F77-8E9F-9F3D883D8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="" xmlns:a16="http://schemas.microsoft.com/office/drawing/2014/main" id="{258E44FC-92AD-43A0-BB05-DB268C82D8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="" xmlns:a16="http://schemas.microsoft.com/office/drawing/2014/main" id="{C63D3083-A56C-4199-8DE0-63C8BE9EDF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="" xmlns:a16="http://schemas.microsoft.com/office/drawing/2014/main" id="{C7CD3581-635D-438F-A64F-68404E7AE0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="" xmlns:a16="http://schemas.microsoft.com/office/drawing/2014/main" id="{AD6904C0-211C-41A2-BDB8-3B07C90BBB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="" xmlns:a16="http://schemas.microsoft.com/office/drawing/2014/main" id="{B0837DA6-CAF9-4E78-A39E-6358EDE2B1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="" xmlns:a16="http://schemas.microsoft.com/office/drawing/2014/main" id="{0A99DD7D-3AB3-471E-842F-8AFEA09D07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="" xmlns:a16="http://schemas.microsoft.com/office/drawing/2014/main" id="{9C70B0D4-92FE-478F-86BD-93BA2C4DFC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="" xmlns:a16="http://schemas.microsoft.com/office/drawing/2014/main" id="{C9156BE6-11D4-4696-9E3F-C325BFAC81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="" xmlns:a16="http://schemas.microsoft.com/office/drawing/2014/main" id="{4E667226-1D20-4A9D-BBE3-AC17EA436F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="" xmlns:a16="http://schemas.microsoft.com/office/drawing/2014/main" id="{2F87E3B6-5202-4434-9B26-42B46774F3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="" xmlns:a16="http://schemas.microsoft.com/office/drawing/2014/main" id="{AEA5E85F-F1F4-40E4-A62C-95324F6749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40A75861-F6C5-44A9-B161-B03701CBD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8" name="Freeform 27">
              <a:extLst>
                <a:ext uri="{FF2B5EF4-FFF2-40B4-BE49-F238E27FC236}">
                  <a16:creationId xmlns="" xmlns:a16="http://schemas.microsoft.com/office/drawing/2014/main" id="{72EE642D-4F69-47C0-99BA-CE43503573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="" xmlns:a16="http://schemas.microsoft.com/office/drawing/2014/main" id="{26178CE4-DA2D-46EA-AB8D-341C5AC563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="" xmlns:a16="http://schemas.microsoft.com/office/drawing/2014/main" id="{698E9F53-8381-4FA5-A510-846925D242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="" xmlns:a16="http://schemas.microsoft.com/office/drawing/2014/main" id="{B13CE284-F21E-411B-BB8E-9C03B853CE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="" xmlns:a16="http://schemas.microsoft.com/office/drawing/2014/main" id="{23DF4578-4703-437C-A797-2A2D0CEE5F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="" xmlns:a16="http://schemas.microsoft.com/office/drawing/2014/main" id="{F878F330-AF64-4F8F-88FD-A4A408D6D3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="" xmlns:a16="http://schemas.microsoft.com/office/drawing/2014/main" id="{AC9B00BF-4FB7-42FA-BBBD-7DB54ED3F0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="" xmlns:a16="http://schemas.microsoft.com/office/drawing/2014/main" id="{BD3D64CA-2AAD-4609-8DAA-3EAD4609A6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="" xmlns:a16="http://schemas.microsoft.com/office/drawing/2014/main" id="{C669E05A-8550-4E91-B29E-E1912228EC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="" xmlns:a16="http://schemas.microsoft.com/office/drawing/2014/main" id="{F8C1FD53-1E8F-46CA-BC2D-FCEC4DAE07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="" xmlns:a16="http://schemas.microsoft.com/office/drawing/2014/main" id="{CC97A31F-CFDE-4EA3-98F1-13FDD16702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="" xmlns:a16="http://schemas.microsoft.com/office/drawing/2014/main" id="{9E1540E7-E6C3-4907-B70A-B175683655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1" name="Freeform 11">
            <a:extLst>
              <a:ext uri="{FF2B5EF4-FFF2-40B4-BE49-F238E27FC236}">
                <a16:creationId xmlns="" xmlns:a16="http://schemas.microsoft.com/office/drawing/2014/main" id="{1310EFE2-B91D-47E7-B117-C2A802800A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1_VID_20200723_1038409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9600" y="4595689"/>
            <a:ext cx="1130282" cy="20046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52165" y="6479071"/>
            <a:ext cx="5152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Pour me contacter: chloe.mounichetty@univ-st-etienne.fr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5680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5"/>
    </mc:Choice>
    <mc:Fallback>
      <p:transition spd="slow" advTm="1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265" objId="3"/>
      </p14:showEvtLst>
    </p:ext>
  </p:extLst>
</p:sld>
</file>

<file path=ppt/theme/theme1.xml><?xml version="1.0" encoding="utf-8"?>
<a:theme xmlns:a="http://schemas.openxmlformats.org/drawingml/2006/main" name="Brin">
  <a:themeElements>
    <a:clrScheme name="Violet 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166</Words>
  <Application>Microsoft Office PowerPoint</Application>
  <PresentationFormat>Grand écran</PresentationFormat>
  <Paragraphs>32</Paragraphs>
  <Slides>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Symbol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Mounichetty</dc:creator>
  <cp:lastModifiedBy>Chloe Mounichetty</cp:lastModifiedBy>
  <cp:revision>8</cp:revision>
  <dcterms:created xsi:type="dcterms:W3CDTF">2020-07-08T13:53:05Z</dcterms:created>
  <dcterms:modified xsi:type="dcterms:W3CDTF">2020-07-28T12:05:14Z</dcterms:modified>
</cp:coreProperties>
</file>