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8" r:id="rId4"/>
    <p:sldId id="301" r:id="rId5"/>
    <p:sldId id="302" r:id="rId6"/>
    <p:sldId id="303" r:id="rId7"/>
    <p:sldId id="300" r:id="rId8"/>
    <p:sldId id="304" r:id="rId9"/>
    <p:sldId id="305" r:id="rId10"/>
    <p:sldId id="286" r:id="rId11"/>
    <p:sldId id="306" r:id="rId12"/>
    <p:sldId id="277" r:id="rId13"/>
    <p:sldId id="280" r:id="rId14"/>
    <p:sldId id="269" r:id="rId15"/>
    <p:sldId id="307" r:id="rId16"/>
    <p:sldId id="288" r:id="rId17"/>
    <p:sldId id="308" r:id="rId18"/>
    <p:sldId id="309" r:id="rId19"/>
    <p:sldId id="310" r:id="rId20"/>
    <p:sldId id="311" r:id="rId21"/>
    <p:sldId id="312" r:id="rId22"/>
    <p:sldId id="313" r:id="rId23"/>
    <p:sldId id="278" r:id="rId24"/>
    <p:sldId id="314" r:id="rId25"/>
    <p:sldId id="315" r:id="rId26"/>
    <p:sldId id="316" r:id="rId27"/>
    <p:sldId id="317" r:id="rId28"/>
    <p:sldId id="318" r:id="rId29"/>
    <p:sldId id="319" r:id="rId30"/>
    <p:sldId id="320" r:id="rId31"/>
    <p:sldId id="321" r:id="rId32"/>
    <p:sldId id="322" r:id="rId33"/>
    <p:sldId id="323" r:id="rId34"/>
    <p:sldId id="324" r:id="rId35"/>
    <p:sldId id="330" r:id="rId36"/>
    <p:sldId id="325" r:id="rId37"/>
    <p:sldId id="326" r:id="rId38"/>
    <p:sldId id="327" r:id="rId39"/>
    <p:sldId id="296" r:id="rId40"/>
    <p:sldId id="328" r:id="rId41"/>
    <p:sldId id="32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0346DAA-7FAB-48B1-B952-4F91ACD0AD5F}" type="datetimeFigureOut">
              <a:rPr lang="fr-FR" smtClean="0"/>
              <a:t>04/05/2023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174774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346DAA-7FAB-48B1-B952-4F91ACD0AD5F}" type="datetimeFigureOut">
              <a:rPr lang="fr-FR" smtClean="0"/>
              <a:t>04/05/2023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369010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346DAA-7FAB-48B1-B952-4F91ACD0AD5F}" type="datetimeFigureOut">
              <a:rPr lang="fr-FR" smtClean="0"/>
              <a:t>04/05/2023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124161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346DAA-7FAB-48B1-B952-4F91ACD0AD5F}" type="datetimeFigureOut">
              <a:rPr lang="fr-FR" smtClean="0"/>
              <a:t>04/05/2023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428387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0346DAA-7FAB-48B1-B952-4F91ACD0AD5F}" type="datetimeFigureOut">
              <a:rPr lang="fr-FR" smtClean="0"/>
              <a:t>04/05/2023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285542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0346DAA-7FAB-48B1-B952-4F91ACD0AD5F}" type="datetimeFigureOut">
              <a:rPr lang="fr-FR" smtClean="0"/>
              <a:t>04/05/2023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24060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0346DAA-7FAB-48B1-B952-4F91ACD0AD5F}" type="datetimeFigureOut">
              <a:rPr lang="fr-FR" smtClean="0"/>
              <a:t>04/05/2023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124133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0346DAA-7FAB-48B1-B952-4F91ACD0AD5F}" type="datetimeFigureOut">
              <a:rPr lang="fr-FR" smtClean="0"/>
              <a:t>04/05/2023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38417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346DAA-7FAB-48B1-B952-4F91ACD0AD5F}" type="datetimeFigureOut">
              <a:rPr lang="fr-FR" smtClean="0"/>
              <a:t>04/05/2023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354747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346DAA-7FAB-48B1-B952-4F91ACD0AD5F}" type="datetimeFigureOut">
              <a:rPr lang="fr-FR" smtClean="0"/>
              <a:t>04/05/2023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154991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346DAA-7FAB-48B1-B952-4F91ACD0AD5F}" type="datetimeFigureOut">
              <a:rPr lang="fr-FR" smtClean="0"/>
              <a:t>04/05/2023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D8E385-FE22-4C03-B5CB-292462ACE0CF}" type="slidenum">
              <a:rPr lang="fr-FR" smtClean="0"/>
              <a:t>‹N°›</a:t>
            </a:fld>
            <a:endParaRPr lang="fr-FR"/>
          </a:p>
        </p:txBody>
      </p:sp>
    </p:spTree>
    <p:extLst>
      <p:ext uri="{BB962C8B-B14F-4D97-AF65-F5344CB8AC3E}">
        <p14:creationId xmlns:p14="http://schemas.microsoft.com/office/powerpoint/2010/main" val="77197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6DAA-7FAB-48B1-B952-4F91ACD0AD5F}" type="datetimeFigureOut">
              <a:rPr lang="fr-FR" smtClean="0"/>
              <a:t>04/05/2023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8E385-FE22-4C03-B5CB-292462ACE0CF}" type="slidenum">
              <a:rPr lang="fr-FR" smtClean="0"/>
              <a:t>‹N°›</a:t>
            </a:fld>
            <a:endParaRPr lang="fr-FR"/>
          </a:p>
        </p:txBody>
      </p:sp>
    </p:spTree>
    <p:extLst>
      <p:ext uri="{BB962C8B-B14F-4D97-AF65-F5344CB8AC3E}">
        <p14:creationId xmlns:p14="http://schemas.microsoft.com/office/powerpoint/2010/main" val="171638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9073" y="216816"/>
            <a:ext cx="11017297" cy="3293147"/>
          </a:xfrm>
        </p:spPr>
        <p:txBody>
          <a:bodyPr>
            <a:normAutofit/>
          </a:bodyPr>
          <a:lstStyle/>
          <a:p>
            <a:r>
              <a:rPr lang="fr-FR"/>
              <a:t>Le </a:t>
            </a:r>
            <a:r>
              <a:rPr lang="fr-FR" dirty="0"/>
              <a:t>mythe des chemins de</a:t>
            </a:r>
            <a:br>
              <a:rPr lang="fr-FR" dirty="0"/>
            </a:br>
            <a:r>
              <a:rPr lang="fr-FR" dirty="0"/>
              <a:t>Saint-Jacques</a:t>
            </a:r>
            <a:br>
              <a:rPr lang="fr-FR" dirty="0"/>
            </a:br>
            <a:r>
              <a:rPr lang="fr-FR"/>
              <a:t>de Compostelle au Puy</a:t>
            </a:r>
            <a:endParaRPr lang="fr-FR" b="1" dirty="0"/>
          </a:p>
        </p:txBody>
      </p:sp>
      <p:sp>
        <p:nvSpPr>
          <p:cNvPr id="3" name="Sous-titre 2"/>
          <p:cNvSpPr>
            <a:spLocks noGrp="1"/>
          </p:cNvSpPr>
          <p:nvPr>
            <p:ph type="subTitle" idx="1"/>
          </p:nvPr>
        </p:nvSpPr>
        <p:spPr/>
        <p:txBody>
          <a:bodyPr/>
          <a:lstStyle/>
          <a:p>
            <a:r>
              <a:rPr lang="fr-FR" dirty="0"/>
              <a:t>Sébastien Fray, maître de conférences en histoire du Moyen Âge</a:t>
            </a:r>
          </a:p>
          <a:p>
            <a:r>
              <a:rPr lang="fr-FR" dirty="0"/>
              <a:t>Université Jean-Monnet, Saint-Étienne</a:t>
            </a:r>
          </a:p>
          <a:p>
            <a:r>
              <a:rPr lang="fr-FR" dirty="0"/>
              <a:t>LEM-CERCOR (UMR CNRS 8584)</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74" y="5257800"/>
            <a:ext cx="2451100" cy="13081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144" y="5255260"/>
            <a:ext cx="1885188" cy="157099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3064" y="5464811"/>
            <a:ext cx="1378668" cy="1026668"/>
          </a:xfrm>
          <a:prstGeom prst="rect">
            <a:avLst/>
          </a:prstGeom>
        </p:spPr>
      </p:pic>
    </p:spTree>
    <p:extLst>
      <p:ext uri="{BB962C8B-B14F-4D97-AF65-F5344CB8AC3E}">
        <p14:creationId xmlns:p14="http://schemas.microsoft.com/office/powerpoint/2010/main" val="367495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D7EE41-81E0-4F35-A459-2B588C2803EB}"/>
              </a:ext>
            </a:extLst>
          </p:cNvPr>
          <p:cNvSpPr>
            <a:spLocks noGrp="1"/>
          </p:cNvSpPr>
          <p:nvPr>
            <p:ph idx="1"/>
          </p:nvPr>
        </p:nvSpPr>
        <p:spPr>
          <a:xfrm>
            <a:off x="0" y="311085"/>
            <a:ext cx="11353800" cy="5865878"/>
          </a:xfrm>
        </p:spPr>
        <p:txBody>
          <a:bodyPr/>
          <a:lstStyle/>
          <a:p>
            <a:r>
              <a:rPr lang="fr-FR" dirty="0"/>
              <a:t>Saint Jacques : saint des fins dernières</a:t>
            </a:r>
          </a:p>
          <a:p>
            <a:r>
              <a:rPr lang="fr-FR" dirty="0"/>
              <a:t>Plusieurs corps à Compostelle, Toulouse, Échirolles, etc. </a:t>
            </a:r>
          </a:p>
          <a:p>
            <a:r>
              <a:rPr lang="fr-FR" dirty="0"/>
              <a:t>1025 Fleury</a:t>
            </a:r>
          </a:p>
          <a:p>
            <a:r>
              <a:rPr lang="fr-FR" dirty="0"/>
              <a:t>Confesseur de Blanche de Castille XIII</a:t>
            </a:r>
            <a:r>
              <a:rPr lang="fr-FR" baseline="30000" dirty="0"/>
              <a:t>e</a:t>
            </a:r>
          </a:p>
          <a:p>
            <a:endParaRPr lang="fr-FR" dirty="0"/>
          </a:p>
          <a:p>
            <a:r>
              <a:rPr lang="fr-FR" dirty="0"/>
              <a:t>Critique protestante au XVIe siècle -&gt; Compostelle seulement</a:t>
            </a:r>
          </a:p>
          <a:p>
            <a:r>
              <a:rPr lang="fr-FR" dirty="0"/>
              <a:t>XVI</a:t>
            </a:r>
            <a:r>
              <a:rPr lang="fr-FR" baseline="30000" dirty="0"/>
              <a:t>e</a:t>
            </a:r>
            <a:r>
              <a:rPr lang="fr-FR" dirty="0"/>
              <a:t> Matamore -&gt; contre les protestants</a:t>
            </a:r>
          </a:p>
          <a:p>
            <a:r>
              <a:rPr lang="fr-FR" dirty="0"/>
              <a:t>Foules XVI</a:t>
            </a:r>
            <a:r>
              <a:rPr lang="fr-FR" baseline="30000" dirty="0"/>
              <a:t>e</a:t>
            </a:r>
            <a:r>
              <a:rPr lang="fr-FR" dirty="0"/>
              <a:t>-XVIII</a:t>
            </a:r>
            <a:r>
              <a:rPr lang="fr-FR" baseline="30000" dirty="0"/>
              <a:t>e</a:t>
            </a:r>
          </a:p>
          <a:p>
            <a:endParaRPr lang="fr-FR" dirty="0"/>
          </a:p>
          <a:p>
            <a:endParaRPr lang="fr-FR" dirty="0"/>
          </a:p>
        </p:txBody>
      </p:sp>
    </p:spTree>
    <p:extLst>
      <p:ext uri="{BB962C8B-B14F-4D97-AF65-F5344CB8AC3E}">
        <p14:creationId xmlns:p14="http://schemas.microsoft.com/office/powerpoint/2010/main" val="140898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2B31D5-8BF5-402F-BE17-D1B59E6103D1}"/>
              </a:ext>
            </a:extLst>
          </p:cNvPr>
          <p:cNvSpPr>
            <a:spLocks noGrp="1"/>
          </p:cNvSpPr>
          <p:nvPr>
            <p:ph idx="1"/>
          </p:nvPr>
        </p:nvSpPr>
        <p:spPr>
          <a:xfrm>
            <a:off x="197963" y="94488"/>
            <a:ext cx="6834433" cy="6082475"/>
          </a:xfrm>
        </p:spPr>
        <p:txBody>
          <a:bodyPr/>
          <a:lstStyle/>
          <a:p>
            <a:r>
              <a:rPr lang="fr-FR" dirty="0"/>
              <a:t>Codicologie et philologie</a:t>
            </a:r>
          </a:p>
          <a:p>
            <a:r>
              <a:rPr lang="fr-FR" dirty="0"/>
              <a:t>Manuscrit du XIIe siècle de luxe</a:t>
            </a:r>
          </a:p>
          <a:p>
            <a:r>
              <a:rPr lang="fr-FR" dirty="0"/>
              <a:t>Jamais sorti de Compostelle</a:t>
            </a:r>
          </a:p>
          <a:p>
            <a:endParaRPr lang="fr-FR" dirty="0"/>
          </a:p>
        </p:txBody>
      </p:sp>
      <p:pic>
        <p:nvPicPr>
          <p:cNvPr id="5" name="Image 4">
            <a:extLst>
              <a:ext uri="{FF2B5EF4-FFF2-40B4-BE49-F238E27FC236}">
                <a16:creationId xmlns:a16="http://schemas.microsoft.com/office/drawing/2014/main" id="{F427BE6E-9B66-493D-96FF-26A9B3F8F439}"/>
              </a:ext>
            </a:extLst>
          </p:cNvPr>
          <p:cNvPicPr>
            <a:picLocks noChangeAspect="1"/>
          </p:cNvPicPr>
          <p:nvPr/>
        </p:nvPicPr>
        <p:blipFill rotWithShape="1">
          <a:blip r:embed="rId2">
            <a:extLst>
              <a:ext uri="{28A0092B-C50C-407E-A947-70E740481C1C}">
                <a14:useLocalDpi xmlns:a14="http://schemas.microsoft.com/office/drawing/2010/main" val="0"/>
              </a:ext>
            </a:extLst>
          </a:blip>
          <a:srcRect l="54535"/>
          <a:stretch/>
        </p:blipFill>
        <p:spPr>
          <a:xfrm>
            <a:off x="7487920" y="115399"/>
            <a:ext cx="4277359" cy="6297638"/>
          </a:xfrm>
          <a:prstGeom prst="rect">
            <a:avLst/>
          </a:prstGeom>
        </p:spPr>
      </p:pic>
    </p:spTree>
    <p:extLst>
      <p:ext uri="{BB962C8B-B14F-4D97-AF65-F5344CB8AC3E}">
        <p14:creationId xmlns:p14="http://schemas.microsoft.com/office/powerpoint/2010/main" val="307834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2B31D5-8BF5-402F-BE17-D1B59E6103D1}"/>
              </a:ext>
            </a:extLst>
          </p:cNvPr>
          <p:cNvSpPr>
            <a:spLocks noGrp="1"/>
          </p:cNvSpPr>
          <p:nvPr>
            <p:ph idx="1"/>
          </p:nvPr>
        </p:nvSpPr>
        <p:spPr>
          <a:xfrm>
            <a:off x="197963" y="94488"/>
            <a:ext cx="6834433" cy="6082475"/>
          </a:xfrm>
        </p:spPr>
        <p:txBody>
          <a:bodyPr>
            <a:normAutofit/>
          </a:bodyPr>
          <a:lstStyle/>
          <a:p>
            <a:r>
              <a:rPr lang="fr-FR" dirty="0"/>
              <a:t>Livre I sermons</a:t>
            </a:r>
          </a:p>
          <a:p>
            <a:r>
              <a:rPr lang="fr-FR" dirty="0"/>
              <a:t>Livre II le </a:t>
            </a:r>
            <a:r>
              <a:rPr lang="fr-FR" i="1" dirty="0"/>
              <a:t>Livre des Miracles </a:t>
            </a:r>
            <a:r>
              <a:rPr lang="fr-FR" dirty="0"/>
              <a:t>(composé loin de Compostelle vers 1130)</a:t>
            </a:r>
          </a:p>
          <a:p>
            <a:r>
              <a:rPr lang="fr-FR" dirty="0"/>
              <a:t>Livre III l'histoire de la </a:t>
            </a:r>
            <a:r>
              <a:rPr lang="fr-FR" i="1" dirty="0"/>
              <a:t>Translation </a:t>
            </a:r>
            <a:r>
              <a:rPr lang="fr-FR" dirty="0"/>
              <a:t>de saint Jacques (d'après des textes antérieurs)</a:t>
            </a:r>
          </a:p>
          <a:p>
            <a:r>
              <a:rPr lang="fr-FR" dirty="0"/>
              <a:t>Livre IV chronique du pseudo </a:t>
            </a:r>
            <a:r>
              <a:rPr lang="fr-FR" i="1" dirty="0"/>
              <a:t>Turpin</a:t>
            </a:r>
            <a:r>
              <a:rPr lang="fr-FR" dirty="0"/>
              <a:t> (rédigée à Saint-Denis vers 1119)</a:t>
            </a:r>
          </a:p>
          <a:p>
            <a:r>
              <a:rPr lang="fr-FR" dirty="0"/>
              <a:t>Livre V, sans titre = </a:t>
            </a:r>
            <a:r>
              <a:rPr lang="fr-FR" i="1" dirty="0"/>
              <a:t>Guide du pèlerin (XX</a:t>
            </a:r>
            <a:r>
              <a:rPr lang="fr-FR" i="1" baseline="30000" dirty="0"/>
              <a:t>e</a:t>
            </a:r>
            <a:r>
              <a:rPr lang="fr-FR" i="1" dirty="0"/>
              <a:t> siècle). </a:t>
            </a:r>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7962789D-91BE-432E-BD62-0172BDC721D5}"/>
              </a:ext>
            </a:extLst>
          </p:cNvPr>
          <p:cNvPicPr>
            <a:picLocks noChangeAspect="1"/>
          </p:cNvPicPr>
          <p:nvPr/>
        </p:nvPicPr>
        <p:blipFill rotWithShape="1">
          <a:blip r:embed="rId2">
            <a:extLst>
              <a:ext uri="{28A0092B-C50C-407E-A947-70E740481C1C}">
                <a14:useLocalDpi xmlns:a14="http://schemas.microsoft.com/office/drawing/2010/main" val="0"/>
              </a:ext>
            </a:extLst>
          </a:blip>
          <a:srcRect l="51852" t="13629" r="8209" b="6361"/>
          <a:stretch/>
        </p:blipFill>
        <p:spPr>
          <a:xfrm>
            <a:off x="6824979" y="-21"/>
            <a:ext cx="5169057" cy="6905632"/>
          </a:xfrm>
          <a:prstGeom prst="rect">
            <a:avLst/>
          </a:prstGeom>
        </p:spPr>
      </p:pic>
    </p:spTree>
    <p:extLst>
      <p:ext uri="{BB962C8B-B14F-4D97-AF65-F5344CB8AC3E}">
        <p14:creationId xmlns:p14="http://schemas.microsoft.com/office/powerpoint/2010/main" val="20731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15DC9D72-4014-4A53-953D-5FF81DD5B3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697"/>
          <a:stretch/>
        </p:blipFill>
        <p:spPr>
          <a:xfrm>
            <a:off x="3048000" y="218033"/>
            <a:ext cx="4948668" cy="5349648"/>
          </a:xfrm>
        </p:spPr>
      </p:pic>
      <p:sp>
        <p:nvSpPr>
          <p:cNvPr id="10" name="ZoneTexte 9">
            <a:extLst>
              <a:ext uri="{FF2B5EF4-FFF2-40B4-BE49-F238E27FC236}">
                <a16:creationId xmlns:a16="http://schemas.microsoft.com/office/drawing/2014/main" id="{58867DDC-B83E-4C7E-AB26-E2FBAE12629F}"/>
              </a:ext>
            </a:extLst>
          </p:cNvPr>
          <p:cNvSpPr txBox="1"/>
          <p:nvPr/>
        </p:nvSpPr>
        <p:spPr>
          <a:xfrm>
            <a:off x="3464560" y="5902960"/>
            <a:ext cx="4815840" cy="369332"/>
          </a:xfrm>
          <a:prstGeom prst="rect">
            <a:avLst/>
          </a:prstGeom>
          <a:noFill/>
        </p:spPr>
        <p:txBody>
          <a:bodyPr wrap="square" rtlCol="0">
            <a:spAutoFit/>
          </a:bodyPr>
          <a:lstStyle/>
          <a:p>
            <a:r>
              <a:rPr lang="fr-FR" dirty="0"/>
              <a:t>Denise </a:t>
            </a:r>
            <a:r>
              <a:rPr lang="fr-FR" dirty="0" err="1"/>
              <a:t>Péricard-Méa</a:t>
            </a:r>
            <a:endParaRPr lang="fr-FR" dirty="0"/>
          </a:p>
        </p:txBody>
      </p:sp>
    </p:spTree>
    <p:extLst>
      <p:ext uri="{BB962C8B-B14F-4D97-AF65-F5344CB8AC3E}">
        <p14:creationId xmlns:p14="http://schemas.microsoft.com/office/powerpoint/2010/main" val="166037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52DFD6-9983-4C58-89BA-3987658FE30E}"/>
              </a:ext>
            </a:extLst>
          </p:cNvPr>
          <p:cNvSpPr>
            <a:spLocks noGrp="1"/>
          </p:cNvSpPr>
          <p:nvPr>
            <p:ph idx="1"/>
          </p:nvPr>
        </p:nvSpPr>
        <p:spPr>
          <a:xfrm>
            <a:off x="838200" y="132080"/>
            <a:ext cx="10515600" cy="6725920"/>
          </a:xfrm>
        </p:spPr>
        <p:txBody>
          <a:bodyPr>
            <a:noAutofit/>
          </a:bodyPr>
          <a:lstStyle/>
          <a:p>
            <a:r>
              <a:rPr lang="fr-FR" dirty="0"/>
              <a:t> Adeline </a:t>
            </a:r>
            <a:r>
              <a:rPr lang="fr-FR" dirty="0" err="1"/>
              <a:t>Rucquoi</a:t>
            </a:r>
            <a:endParaRPr lang="fr-FR" dirty="0"/>
          </a:p>
          <a:p>
            <a:r>
              <a:rPr lang="fr-FR" dirty="0"/>
              <a:t>XIV</a:t>
            </a:r>
            <a:r>
              <a:rPr lang="fr-FR" baseline="30000" dirty="0"/>
              <a:t>e</a:t>
            </a:r>
            <a:r>
              <a:rPr lang="fr-FR" dirty="0"/>
              <a:t> Anglais par la mer</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8115C8EA-FBEF-459C-BF6D-D41E6A18F3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802" y="7270"/>
            <a:ext cx="4709238" cy="6718650"/>
          </a:xfrm>
          <a:prstGeom prst="rect">
            <a:avLst/>
          </a:prstGeom>
        </p:spPr>
      </p:pic>
      <p:pic>
        <p:nvPicPr>
          <p:cNvPr id="6" name="Espace réservé du contenu 8">
            <a:extLst>
              <a:ext uri="{FF2B5EF4-FFF2-40B4-BE49-F238E27FC236}">
                <a16:creationId xmlns:a16="http://schemas.microsoft.com/office/drawing/2014/main" id="{B3596766-7A3D-4EFF-8F38-C980513E1D53}"/>
              </a:ext>
            </a:extLst>
          </p:cNvPr>
          <p:cNvPicPr>
            <a:picLocks noChangeAspect="1"/>
          </p:cNvPicPr>
          <p:nvPr/>
        </p:nvPicPr>
        <p:blipFill rotWithShape="1">
          <a:blip r:embed="rId3">
            <a:extLst>
              <a:ext uri="{28A0092B-C50C-407E-A947-70E740481C1C}">
                <a14:useLocalDpi xmlns:a14="http://schemas.microsoft.com/office/drawing/2010/main" val="0"/>
              </a:ext>
            </a:extLst>
          </a:blip>
          <a:srcRect r="4838" b="16697"/>
          <a:stretch/>
        </p:blipFill>
        <p:spPr>
          <a:xfrm>
            <a:off x="3245970" y="1664333"/>
            <a:ext cx="4172925" cy="4740402"/>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2A05470A-6FD0-4C57-A87F-1DAD1CC32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9690"/>
            <a:ext cx="3245970" cy="5215191"/>
          </a:xfrm>
          <a:prstGeom prst="rect">
            <a:avLst/>
          </a:prstGeom>
        </p:spPr>
      </p:pic>
    </p:spTree>
    <p:extLst>
      <p:ext uri="{BB962C8B-B14F-4D97-AF65-F5344CB8AC3E}">
        <p14:creationId xmlns:p14="http://schemas.microsoft.com/office/powerpoint/2010/main" val="403856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CE6D78-48FF-4F7F-98D4-AEE32223B84F}"/>
              </a:ext>
            </a:extLst>
          </p:cNvPr>
          <p:cNvSpPr>
            <a:spLocks noGrp="1"/>
          </p:cNvSpPr>
          <p:nvPr>
            <p:ph idx="1"/>
          </p:nvPr>
        </p:nvSpPr>
        <p:spPr>
          <a:xfrm>
            <a:off x="838200" y="301658"/>
            <a:ext cx="10515600" cy="5875305"/>
          </a:xfrm>
        </p:spPr>
        <p:txBody>
          <a:bodyPr>
            <a:normAutofit/>
          </a:bodyPr>
          <a:lstStyle/>
          <a:p>
            <a:r>
              <a:rPr lang="fr-FR" dirty="0"/>
              <a:t>11 copies du manuscrit  XIII</a:t>
            </a:r>
            <a:r>
              <a:rPr lang="fr-FR" baseline="30000" dirty="0"/>
              <a:t>e</a:t>
            </a:r>
            <a:r>
              <a:rPr lang="fr-FR" dirty="0"/>
              <a:t>-XVIII</a:t>
            </a:r>
            <a:r>
              <a:rPr lang="fr-FR" baseline="30000" dirty="0"/>
              <a:t>e</a:t>
            </a:r>
            <a:r>
              <a:rPr lang="fr-FR" dirty="0"/>
              <a:t> siècles</a:t>
            </a:r>
          </a:p>
          <a:p>
            <a:r>
              <a:rPr lang="fr-FR" dirty="0"/>
              <a:t>Toutes luxueuses</a:t>
            </a:r>
          </a:p>
          <a:p>
            <a:r>
              <a:rPr lang="fr-FR" dirty="0"/>
              <a:t>Aucune en France</a:t>
            </a:r>
          </a:p>
          <a:p>
            <a:r>
              <a:rPr lang="fr-FR" dirty="0"/>
              <a:t>Aucune du livre V seul</a:t>
            </a:r>
          </a:p>
          <a:p>
            <a:endParaRPr lang="fr-FR" dirty="0"/>
          </a:p>
          <a:p>
            <a:r>
              <a:rPr lang="fr-FR" dirty="0"/>
              <a:t>=&gt; ne n’est pas un guide et ça ne l’a jamais été</a:t>
            </a:r>
          </a:p>
          <a:p>
            <a:r>
              <a:rPr lang="fr-FR" dirty="0"/>
              <a:t>Didier </a:t>
            </a:r>
            <a:r>
              <a:rPr lang="fr-FR" dirty="0" err="1"/>
              <a:t>Méhu</a:t>
            </a:r>
            <a:r>
              <a:rPr lang="fr-FR" dirty="0"/>
              <a:t> </a:t>
            </a:r>
            <a:r>
              <a:rPr lang="fr-FR" i="1" dirty="0" err="1"/>
              <a:t>itinerarium</a:t>
            </a:r>
            <a:endParaRPr lang="fr-FR" i="1" dirty="0"/>
          </a:p>
          <a:p>
            <a:endParaRPr lang="fr-FR" dirty="0"/>
          </a:p>
          <a:p>
            <a:endParaRPr lang="fr-FR" dirty="0"/>
          </a:p>
          <a:p>
            <a:pPr marL="0" indent="0">
              <a:buNone/>
            </a:pPr>
            <a:r>
              <a:rPr lang="fr-FR" b="1" dirty="0"/>
              <a:t> </a:t>
            </a:r>
          </a:p>
        </p:txBody>
      </p:sp>
      <p:pic>
        <p:nvPicPr>
          <p:cNvPr id="4" name="Espace réservé du contenu 8">
            <a:extLst>
              <a:ext uri="{FF2B5EF4-FFF2-40B4-BE49-F238E27FC236}">
                <a16:creationId xmlns:a16="http://schemas.microsoft.com/office/drawing/2014/main" id="{5787D645-1AFB-432A-81CB-FF4EDD8CAB46}"/>
              </a:ext>
            </a:extLst>
          </p:cNvPr>
          <p:cNvPicPr>
            <a:picLocks noChangeAspect="1"/>
          </p:cNvPicPr>
          <p:nvPr/>
        </p:nvPicPr>
        <p:blipFill rotWithShape="1">
          <a:blip r:embed="rId2">
            <a:extLst>
              <a:ext uri="{28A0092B-C50C-407E-A947-70E740481C1C}">
                <a14:useLocalDpi xmlns:a14="http://schemas.microsoft.com/office/drawing/2010/main" val="0"/>
              </a:ext>
            </a:extLst>
          </a:blip>
          <a:srcRect b="16697"/>
          <a:stretch/>
        </p:blipFill>
        <p:spPr>
          <a:xfrm>
            <a:off x="7884209" y="0"/>
            <a:ext cx="4307791" cy="4656841"/>
          </a:xfrm>
          <a:prstGeom prst="rect">
            <a:avLst/>
          </a:prstGeom>
        </p:spPr>
      </p:pic>
    </p:spTree>
    <p:extLst>
      <p:ext uri="{BB962C8B-B14F-4D97-AF65-F5344CB8AC3E}">
        <p14:creationId xmlns:p14="http://schemas.microsoft.com/office/powerpoint/2010/main" val="7712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6846B6-67BE-4D7A-A831-B1E50621F246}"/>
              </a:ext>
            </a:extLst>
          </p:cNvPr>
          <p:cNvSpPr>
            <a:spLocks noGrp="1"/>
          </p:cNvSpPr>
          <p:nvPr>
            <p:ph idx="1"/>
          </p:nvPr>
        </p:nvSpPr>
        <p:spPr>
          <a:xfrm>
            <a:off x="182880" y="405352"/>
            <a:ext cx="7701280" cy="6344239"/>
          </a:xfrm>
        </p:spPr>
        <p:txBody>
          <a:bodyPr>
            <a:normAutofit/>
          </a:bodyPr>
          <a:lstStyle/>
          <a:p>
            <a:r>
              <a:rPr lang="fr-FR" dirty="0"/>
              <a:t>Au Puy-en-Velay </a:t>
            </a:r>
          </a:p>
          <a:p>
            <a:r>
              <a:rPr lang="fr-FR" dirty="0"/>
              <a:t>Hôpital Saint-Jacques 1990</a:t>
            </a:r>
          </a:p>
          <a:p>
            <a:endParaRPr lang="fr-FR" dirty="0"/>
          </a:p>
          <a:p>
            <a:r>
              <a:rPr lang="fr-FR" strike="sngStrike" dirty="0"/>
              <a:t>Histoire propre du pèlerinage du Puy</a:t>
            </a:r>
          </a:p>
          <a:p>
            <a:r>
              <a:rPr lang="fr-FR" strike="sngStrike" dirty="0"/>
              <a:t>Hôpital Sainte-Marie puis Notre-Dame</a:t>
            </a:r>
          </a:p>
        </p:txBody>
      </p:sp>
      <p:pic>
        <p:nvPicPr>
          <p:cNvPr id="5" name="Image 4">
            <a:extLst>
              <a:ext uri="{FF2B5EF4-FFF2-40B4-BE49-F238E27FC236}">
                <a16:creationId xmlns:a16="http://schemas.microsoft.com/office/drawing/2014/main" id="{D2CA5909-5135-4C6D-9218-E3B7CAD2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264" y="405353"/>
            <a:ext cx="3628376" cy="6047294"/>
          </a:xfrm>
          <a:prstGeom prst="rect">
            <a:avLst/>
          </a:prstGeom>
        </p:spPr>
      </p:pic>
    </p:spTree>
    <p:extLst>
      <p:ext uri="{BB962C8B-B14F-4D97-AF65-F5344CB8AC3E}">
        <p14:creationId xmlns:p14="http://schemas.microsoft.com/office/powerpoint/2010/main" val="214707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884" y="146305"/>
            <a:ext cx="10888900" cy="1481327"/>
          </a:xfrm>
        </p:spPr>
        <p:txBody>
          <a:bodyPr>
            <a:normAutofit/>
          </a:bodyPr>
          <a:lstStyle/>
          <a:p>
            <a:pPr marL="0" indent="0">
              <a:buNone/>
            </a:pPr>
            <a:r>
              <a:rPr lang="fr-FR" sz="4400" dirty="0">
                <a:solidFill>
                  <a:srgbClr val="FF0000"/>
                </a:solidFill>
                <a:latin typeface="Arial" panose="020B0604020202020204" pitchFamily="34" charset="0"/>
                <a:cs typeface="Arial" panose="020B0604020202020204" pitchFamily="34" charset="0"/>
              </a:rPr>
              <a:t>II Essor du pèlerinage du </a:t>
            </a:r>
          </a:p>
          <a:p>
            <a:pPr marL="0" indent="0">
              <a:buNone/>
            </a:pPr>
            <a:r>
              <a:rPr lang="fr-FR" sz="4400" dirty="0">
                <a:solidFill>
                  <a:srgbClr val="FF0000"/>
                </a:solidFill>
                <a:latin typeface="Arial" panose="020B0604020202020204" pitchFamily="34" charset="0"/>
                <a:cs typeface="Arial" panose="020B0604020202020204" pitchFamily="34" charset="0"/>
              </a:rPr>
              <a:t>Puy</a:t>
            </a:r>
          </a:p>
        </p:txBody>
      </p:sp>
      <p:sp>
        <p:nvSpPr>
          <p:cNvPr id="5" name="ZoneTexte 4"/>
          <p:cNvSpPr txBox="1"/>
          <p:nvPr/>
        </p:nvSpPr>
        <p:spPr>
          <a:xfrm>
            <a:off x="336884" y="1627632"/>
            <a:ext cx="6968691" cy="3970318"/>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t>1°/ Le silence du très haut Moyen Age</a:t>
            </a:r>
          </a:p>
          <a:p>
            <a:pPr marL="457200" indent="-457200">
              <a:buFont typeface="Arial" panose="020B0604020202020204" pitchFamily="34" charset="0"/>
              <a:buChar char="•"/>
            </a:pPr>
            <a:r>
              <a:rPr lang="fr-FR" sz="2800" dirty="0"/>
              <a:t>Grégoire de Tours : </a:t>
            </a:r>
            <a:r>
              <a:rPr lang="fr-FR" sz="2800" i="1" dirty="0"/>
              <a:t>locus</a:t>
            </a:r>
            <a:r>
              <a:rPr lang="fr-FR" sz="2800" dirty="0"/>
              <a:t> et </a:t>
            </a:r>
            <a:r>
              <a:rPr lang="fr-FR" sz="2800" i="1" dirty="0" err="1"/>
              <a:t>basilicas</a:t>
            </a:r>
            <a:endParaRPr lang="fr-FR" sz="2800" i="1" dirty="0"/>
          </a:p>
          <a:p>
            <a:pPr marL="457200" indent="-457200" algn="just">
              <a:buFont typeface="Arial" panose="020B0604020202020204" pitchFamily="34" charset="0"/>
              <a:buChar char="•"/>
            </a:pPr>
            <a:r>
              <a:rPr lang="fr-FR" sz="2800" dirty="0"/>
              <a:t>Archéologie (</a:t>
            </a:r>
            <a:r>
              <a:rPr lang="fr-FR" sz="2800" dirty="0" err="1"/>
              <a:t>Mérel</a:t>
            </a:r>
            <a:r>
              <a:rPr lang="fr-FR" sz="2800" dirty="0"/>
              <a:t>-Brandenburg et </a:t>
            </a:r>
            <a:r>
              <a:rPr lang="fr-FR" sz="2800" i="1" dirty="0"/>
              <a:t>alii</a:t>
            </a:r>
            <a:r>
              <a:rPr lang="fr-FR" sz="2800" dirty="0"/>
              <a:t>) : groupe épiscopal VIe</a:t>
            </a:r>
          </a:p>
          <a:p>
            <a:pPr marL="457200" indent="-457200" algn="just">
              <a:buFont typeface="Arial" panose="020B0604020202020204" pitchFamily="34" charset="0"/>
              <a:buChar char="•"/>
            </a:pPr>
            <a:r>
              <a:rPr lang="fr-FR" sz="2800" dirty="0"/>
              <a:t>Dédicace à la Vierge</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r>
              <a:rPr lang="fr-FR" sz="2800" dirty="0"/>
              <a:t>Venue de Charlemagne : faux et traditions tardives</a:t>
            </a:r>
          </a:p>
          <a:p>
            <a:endParaRPr lang="fr-FR" sz="2800" dirty="0"/>
          </a:p>
        </p:txBody>
      </p:sp>
      <p:pic>
        <p:nvPicPr>
          <p:cNvPr id="4" name="Image 3">
            <a:extLst>
              <a:ext uri="{FF2B5EF4-FFF2-40B4-BE49-F238E27FC236}">
                <a16:creationId xmlns:a16="http://schemas.microsoft.com/office/drawing/2014/main" id="{CF2E6107-A63A-498D-9D6B-4918799DA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051" y="331570"/>
            <a:ext cx="4514850" cy="5848350"/>
          </a:xfrm>
          <a:prstGeom prst="rect">
            <a:avLst/>
          </a:prstGeom>
        </p:spPr>
      </p:pic>
    </p:spTree>
    <p:extLst>
      <p:ext uri="{BB962C8B-B14F-4D97-AF65-F5344CB8AC3E}">
        <p14:creationId xmlns:p14="http://schemas.microsoft.com/office/powerpoint/2010/main" val="37280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2B31D5-8BF5-402F-BE17-D1B59E6103D1}"/>
              </a:ext>
            </a:extLst>
          </p:cNvPr>
          <p:cNvSpPr>
            <a:spLocks noGrp="1"/>
          </p:cNvSpPr>
          <p:nvPr>
            <p:ph idx="1"/>
          </p:nvPr>
        </p:nvSpPr>
        <p:spPr>
          <a:xfrm>
            <a:off x="197963" y="94488"/>
            <a:ext cx="6834433" cy="6082475"/>
          </a:xfrm>
        </p:spPr>
        <p:txBody>
          <a:bodyPr>
            <a:normAutofit lnSpcReduction="10000"/>
          </a:bodyPr>
          <a:lstStyle/>
          <a:p>
            <a:r>
              <a:rPr lang="fr-FR" b="1" dirty="0"/>
              <a:t>2°/ Naissance d’un pèlerinage à Notre-Dame du Puy</a:t>
            </a:r>
          </a:p>
          <a:p>
            <a:r>
              <a:rPr lang="fr-FR" i="1" dirty="0"/>
              <a:t>Vita </a:t>
            </a:r>
            <a:r>
              <a:rPr lang="fr-FR" i="1" dirty="0" err="1"/>
              <a:t>Maioli</a:t>
            </a:r>
            <a:r>
              <a:rPr lang="fr-FR" i="1" dirty="0"/>
              <a:t> </a:t>
            </a:r>
            <a:r>
              <a:rPr lang="fr-FR" dirty="0"/>
              <a:t>fin Xe-début XIe siècle</a:t>
            </a:r>
          </a:p>
          <a:p>
            <a:r>
              <a:rPr lang="fr-FR" dirty="0"/>
              <a:t>Bernard d’Angers avant 1020 (Miracles de sainte Foy de Conques) :</a:t>
            </a:r>
          </a:p>
          <a:p>
            <a:pPr marL="0" indent="0">
              <a:buNone/>
            </a:pPr>
            <a:r>
              <a:rPr lang="fr-FR" dirty="0"/>
              <a:t>Anis -&gt; </a:t>
            </a:r>
            <a:r>
              <a:rPr lang="fr-FR" i="1" dirty="0"/>
              <a:t>Podium </a:t>
            </a:r>
            <a:r>
              <a:rPr lang="fr-FR" i="1" dirty="0" err="1"/>
              <a:t>Beatae</a:t>
            </a:r>
            <a:r>
              <a:rPr lang="fr-FR" i="1" dirty="0"/>
              <a:t> </a:t>
            </a:r>
            <a:r>
              <a:rPr lang="fr-FR" i="1" dirty="0" err="1"/>
              <a:t>Mariae</a:t>
            </a:r>
            <a:endParaRPr lang="fr-FR" i="1" dirty="0"/>
          </a:p>
          <a:p>
            <a:r>
              <a:rPr lang="fr-FR" dirty="0"/>
              <a:t>Pèlerinage de Robert le Pieux </a:t>
            </a:r>
          </a:p>
          <a:p>
            <a:r>
              <a:rPr lang="fr-FR" strike="sngStrike" dirty="0"/>
              <a:t>Charte de fondation de Saint-Pierre le </a:t>
            </a:r>
            <a:r>
              <a:rPr lang="fr-FR" strike="sngStrike" dirty="0" err="1"/>
              <a:t>Monastier</a:t>
            </a:r>
            <a:endParaRPr lang="fr-FR" strike="sngStrike" dirty="0"/>
          </a:p>
          <a:p>
            <a:endParaRPr lang="fr-FR" dirty="0"/>
          </a:p>
          <a:p>
            <a:r>
              <a:rPr lang="fr-FR" dirty="0"/>
              <a:t>Testament de Raimond en 960-961 (HGL) : Anis</a:t>
            </a:r>
          </a:p>
          <a:p>
            <a:r>
              <a:rPr lang="fr-FR" dirty="0"/>
              <a:t>acte de soumission de Vielmur au Puy (HGL) en 1038 : </a:t>
            </a:r>
            <a:r>
              <a:rPr lang="fr-FR" i="1" dirty="0" err="1"/>
              <a:t>Podio</a:t>
            </a:r>
            <a:r>
              <a:rPr lang="fr-FR" i="1" dirty="0"/>
              <a:t> quem </a:t>
            </a:r>
            <a:r>
              <a:rPr lang="fr-FR" i="1" dirty="0" err="1"/>
              <a:t>vocant</a:t>
            </a:r>
            <a:r>
              <a:rPr lang="fr-FR" i="1" dirty="0"/>
              <a:t> </a:t>
            </a:r>
            <a:r>
              <a:rPr lang="fr-FR" i="1" dirty="0" err="1"/>
              <a:t>Anicium</a:t>
            </a:r>
            <a:r>
              <a:rPr lang="fr-FR" i="1" dirty="0"/>
              <a:t> </a:t>
            </a:r>
          </a:p>
          <a:p>
            <a:endParaRPr lang="fr-FR" dirty="0"/>
          </a:p>
          <a:p>
            <a:endParaRPr lang="fr-FR" dirty="0"/>
          </a:p>
          <a:p>
            <a:endParaRPr lang="fr-FR" dirty="0"/>
          </a:p>
        </p:txBody>
      </p:sp>
      <p:pic>
        <p:nvPicPr>
          <p:cNvPr id="5" name="Image 4">
            <a:extLst>
              <a:ext uri="{FF2B5EF4-FFF2-40B4-BE49-F238E27FC236}">
                <a16:creationId xmlns:a16="http://schemas.microsoft.com/office/drawing/2014/main" id="{81EAE3FE-0FE2-4CF5-AFBF-CBC9F3CBA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411" y="0"/>
            <a:ext cx="5221462" cy="5344998"/>
          </a:xfrm>
          <a:prstGeom prst="rect">
            <a:avLst/>
          </a:prstGeom>
        </p:spPr>
      </p:pic>
    </p:spTree>
    <p:extLst>
      <p:ext uri="{BB962C8B-B14F-4D97-AF65-F5344CB8AC3E}">
        <p14:creationId xmlns:p14="http://schemas.microsoft.com/office/powerpoint/2010/main" val="138253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2D3791-E156-48AB-B3C7-B3073C579AC2}"/>
              </a:ext>
            </a:extLst>
          </p:cNvPr>
          <p:cNvSpPr>
            <a:spLocks noGrp="1"/>
          </p:cNvSpPr>
          <p:nvPr>
            <p:ph idx="1"/>
          </p:nvPr>
        </p:nvSpPr>
        <p:spPr>
          <a:xfrm>
            <a:off x="0" y="60804"/>
            <a:ext cx="6939280" cy="6736394"/>
          </a:xfrm>
        </p:spPr>
        <p:txBody>
          <a:bodyPr>
            <a:normAutofit/>
          </a:bodyPr>
          <a:lstStyle/>
          <a:p>
            <a:r>
              <a:rPr lang="fr-FR" dirty="0" err="1"/>
              <a:t>Godescalc</a:t>
            </a:r>
            <a:r>
              <a:rPr lang="fr-FR" dirty="0"/>
              <a:t> 951 &lt;-&gt; Compostelle</a:t>
            </a:r>
          </a:p>
          <a:p>
            <a:r>
              <a:rPr lang="fr-FR" dirty="0" err="1"/>
              <a:t>Lauranson-Rosaz</a:t>
            </a:r>
            <a:endParaRPr lang="fr-FR" dirty="0"/>
          </a:p>
          <a:p>
            <a:r>
              <a:rPr lang="fr-FR" dirty="0" err="1"/>
              <a:t>Albelda</a:t>
            </a:r>
            <a:endParaRPr lang="fr-FR" dirty="0"/>
          </a:p>
          <a:p>
            <a:r>
              <a:rPr lang="fr-FR" dirty="0"/>
              <a:t>BnF lat. 2855, X</a:t>
            </a:r>
            <a:r>
              <a:rPr lang="fr-FR" baseline="30000" dirty="0"/>
              <a:t>e</a:t>
            </a:r>
            <a:r>
              <a:rPr lang="fr-FR" dirty="0"/>
              <a:t> siècle</a:t>
            </a:r>
          </a:p>
          <a:p>
            <a:pPr algn="just"/>
            <a:r>
              <a:rPr lang="fr-FR" sz="2200" b="1" dirty="0"/>
              <a:t>« Moi, Gomez, quoique indigne, prêtre régulier au monastère d'</a:t>
            </a:r>
            <a:r>
              <a:rPr lang="fr-FR" sz="2200" b="1" dirty="0" err="1"/>
              <a:t>Abelda</a:t>
            </a:r>
            <a:r>
              <a:rPr lang="fr-FR" sz="2200" b="1" dirty="0"/>
              <a:t> […] encouragé par l'évêque </a:t>
            </a:r>
            <a:r>
              <a:rPr lang="fr-FR" sz="2200" b="1" dirty="0" err="1"/>
              <a:t>Godescalc</a:t>
            </a:r>
            <a:r>
              <a:rPr lang="fr-FR" sz="2200" b="1" dirty="0"/>
              <a:t> qui, pour faire oraison, quitta la région d'Aquitaine, en grande dévotion et accompagné d'une suite nombreuse, se rendit en hâte jusqu'aux confins de la Galice pour implorer humblement la miséricorde de Dieu et le suffrage de l'apôtre Jacques, j'ai copié de bon cœur le petit livre écrit autrefois par saint Ildefonse évêque de Tolède, à la louange de la virginité de sainte Marie toujours vierge et mère de Jésus Christ Notre Seigneur […] Le [très saint] </a:t>
            </a:r>
            <a:r>
              <a:rPr lang="fr-FR" sz="2200" b="1" dirty="0" err="1"/>
              <a:t>Godescalc</a:t>
            </a:r>
            <a:r>
              <a:rPr lang="fr-FR" sz="2200" b="1" dirty="0"/>
              <a:t>, évêque, a emporté ce petit livre d'Espagne en Aquitaine durant la saison d'hiver, précisément au mois de janvier, alors que s'écoulait heureusement l'ère 989 (année 951). En ces mêmes jours mourut le roi de Galice, Ramire »</a:t>
            </a:r>
          </a:p>
        </p:txBody>
      </p:sp>
      <p:pic>
        <p:nvPicPr>
          <p:cNvPr id="9" name="Image 8">
            <a:extLst>
              <a:ext uri="{FF2B5EF4-FFF2-40B4-BE49-F238E27FC236}">
                <a16:creationId xmlns:a16="http://schemas.microsoft.com/office/drawing/2014/main" id="{BE307224-2B70-42D6-9C3B-97E4DB615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375" y="60803"/>
            <a:ext cx="4892353" cy="6736394"/>
          </a:xfrm>
          <a:prstGeom prst="rect">
            <a:avLst/>
          </a:prstGeom>
        </p:spPr>
      </p:pic>
    </p:spTree>
    <p:extLst>
      <p:ext uri="{BB962C8B-B14F-4D97-AF65-F5344CB8AC3E}">
        <p14:creationId xmlns:p14="http://schemas.microsoft.com/office/powerpoint/2010/main" val="272831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9A956AE-5478-491F-A8F3-4AF3F894B8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8935" y="0"/>
            <a:ext cx="7603066" cy="4276725"/>
          </a:xfrm>
        </p:spPr>
      </p:pic>
      <p:sp>
        <p:nvSpPr>
          <p:cNvPr id="6" name="ZoneTexte 5">
            <a:extLst>
              <a:ext uri="{FF2B5EF4-FFF2-40B4-BE49-F238E27FC236}">
                <a16:creationId xmlns:a16="http://schemas.microsoft.com/office/drawing/2014/main" id="{EDB9D6AE-6E8C-42BA-8C99-FAAC01D628F1}"/>
              </a:ext>
            </a:extLst>
          </p:cNvPr>
          <p:cNvSpPr txBox="1"/>
          <p:nvPr/>
        </p:nvSpPr>
        <p:spPr>
          <a:xfrm>
            <a:off x="6346124" y="4585722"/>
            <a:ext cx="3779520" cy="369332"/>
          </a:xfrm>
          <a:prstGeom prst="rect">
            <a:avLst/>
          </a:prstGeom>
          <a:noFill/>
        </p:spPr>
        <p:txBody>
          <a:bodyPr wrap="square" rtlCol="0">
            <a:spAutoFit/>
          </a:bodyPr>
          <a:lstStyle/>
          <a:p>
            <a:r>
              <a:rPr lang="fr-FR" dirty="0" err="1"/>
              <a:t>Andras</a:t>
            </a:r>
            <a:r>
              <a:rPr lang="fr-FR" dirty="0"/>
              <a:t> Lapis et sa pèlerine. </a:t>
            </a:r>
            <a:r>
              <a:rPr lang="fr-FR" dirty="0" err="1"/>
              <a:t>Zoomd’ici</a:t>
            </a:r>
            <a:endParaRPr lang="fr-FR" dirty="0"/>
          </a:p>
        </p:txBody>
      </p:sp>
      <p:pic>
        <p:nvPicPr>
          <p:cNvPr id="4" name="Image 3">
            <a:extLst>
              <a:ext uri="{FF2B5EF4-FFF2-40B4-BE49-F238E27FC236}">
                <a16:creationId xmlns:a16="http://schemas.microsoft.com/office/drawing/2014/main" id="{CF90E882-12BA-4CFF-A482-B7CF827F6B90}"/>
              </a:ext>
            </a:extLst>
          </p:cNvPr>
          <p:cNvPicPr>
            <a:picLocks noChangeAspect="1"/>
          </p:cNvPicPr>
          <p:nvPr/>
        </p:nvPicPr>
        <p:blipFill rotWithShape="1">
          <a:blip r:embed="rId3">
            <a:extLst>
              <a:ext uri="{28A0092B-C50C-407E-A947-70E740481C1C}">
                <a14:useLocalDpi xmlns:a14="http://schemas.microsoft.com/office/drawing/2010/main" val="0"/>
              </a:ext>
            </a:extLst>
          </a:blip>
          <a:srcRect l="12866" r="27010"/>
          <a:stretch/>
        </p:blipFill>
        <p:spPr>
          <a:xfrm>
            <a:off x="0" y="0"/>
            <a:ext cx="4581426" cy="4276725"/>
          </a:xfrm>
          <a:prstGeom prst="rect">
            <a:avLst/>
          </a:prstGeom>
        </p:spPr>
      </p:pic>
      <p:sp>
        <p:nvSpPr>
          <p:cNvPr id="7" name="ZoneTexte 6">
            <a:extLst>
              <a:ext uri="{FF2B5EF4-FFF2-40B4-BE49-F238E27FC236}">
                <a16:creationId xmlns:a16="http://schemas.microsoft.com/office/drawing/2014/main" id="{E1871AE1-F480-4506-946C-D564B809BA46}"/>
              </a:ext>
            </a:extLst>
          </p:cNvPr>
          <p:cNvSpPr txBox="1"/>
          <p:nvPr/>
        </p:nvSpPr>
        <p:spPr>
          <a:xfrm>
            <a:off x="333394" y="4583848"/>
            <a:ext cx="3779520" cy="646331"/>
          </a:xfrm>
          <a:prstGeom prst="rect">
            <a:avLst/>
          </a:prstGeom>
          <a:noFill/>
        </p:spPr>
        <p:txBody>
          <a:bodyPr wrap="square" rtlCol="0">
            <a:spAutoFit/>
          </a:bodyPr>
          <a:lstStyle/>
          <a:p>
            <a:r>
              <a:rPr lang="fr-FR" dirty="0"/>
              <a:t>Placard touristique de la </a:t>
            </a:r>
            <a:r>
              <a:rPr lang="fr-FR" i="1" dirty="0"/>
              <a:t>Via </a:t>
            </a:r>
            <a:r>
              <a:rPr lang="fr-FR" i="1" dirty="0" err="1"/>
              <a:t>Podiensis</a:t>
            </a:r>
            <a:r>
              <a:rPr lang="fr-FR" i="1" dirty="0"/>
              <a:t> </a:t>
            </a:r>
            <a:r>
              <a:rPr lang="fr-FR" dirty="0"/>
              <a:t>au Puy-en-Velay</a:t>
            </a:r>
          </a:p>
        </p:txBody>
      </p:sp>
    </p:spTree>
    <p:extLst>
      <p:ext uri="{BB962C8B-B14F-4D97-AF65-F5344CB8AC3E}">
        <p14:creationId xmlns:p14="http://schemas.microsoft.com/office/powerpoint/2010/main" val="257049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8A5F4B-7F1F-48A7-B08A-C36A63475C11}"/>
              </a:ext>
            </a:extLst>
          </p:cNvPr>
          <p:cNvSpPr>
            <a:spLocks noGrp="1"/>
          </p:cNvSpPr>
          <p:nvPr>
            <p:ph idx="1"/>
          </p:nvPr>
        </p:nvSpPr>
        <p:spPr>
          <a:xfrm>
            <a:off x="424206" y="386080"/>
            <a:ext cx="7073874" cy="5790883"/>
          </a:xfrm>
        </p:spPr>
        <p:txBody>
          <a:bodyPr/>
          <a:lstStyle/>
          <a:p>
            <a:r>
              <a:rPr lang="fr-FR" dirty="0" err="1"/>
              <a:t>Ildephonse</a:t>
            </a:r>
            <a:r>
              <a:rPr lang="fr-FR" dirty="0"/>
              <a:t> archevêque de Tolède, entre 655 et 667</a:t>
            </a:r>
          </a:p>
          <a:p>
            <a:r>
              <a:rPr lang="fr-FR" i="1" dirty="0"/>
              <a:t>De </a:t>
            </a:r>
            <a:r>
              <a:rPr lang="fr-FR" i="1" dirty="0" err="1"/>
              <a:t>virginitate</a:t>
            </a:r>
            <a:r>
              <a:rPr lang="fr-FR" i="1" dirty="0"/>
              <a:t> </a:t>
            </a:r>
            <a:r>
              <a:rPr lang="fr-FR" i="1" dirty="0" err="1"/>
              <a:t>beate</a:t>
            </a:r>
            <a:r>
              <a:rPr lang="fr-FR" i="1" dirty="0"/>
              <a:t> Marie</a:t>
            </a:r>
            <a:r>
              <a:rPr lang="fr-FR" dirty="0"/>
              <a:t>.</a:t>
            </a:r>
          </a:p>
          <a:p>
            <a:endParaRPr lang="fr-FR" dirty="0"/>
          </a:p>
          <a:p>
            <a:r>
              <a:rPr lang="fr-FR" dirty="0"/>
              <a:t>Garand</a:t>
            </a:r>
          </a:p>
          <a:p>
            <a:r>
              <a:rPr lang="fr-FR" dirty="0"/>
              <a:t>Odilon de </a:t>
            </a:r>
            <a:r>
              <a:rPr lang="fr-FR" dirty="0" err="1"/>
              <a:t>Mercoeur</a:t>
            </a:r>
            <a:r>
              <a:rPr lang="fr-FR" dirty="0"/>
              <a:t> milieu XI</a:t>
            </a:r>
            <a:r>
              <a:rPr lang="fr-FR" baseline="30000" dirty="0"/>
              <a:t>e</a:t>
            </a:r>
            <a:r>
              <a:rPr lang="fr-FR" dirty="0"/>
              <a:t> : copie du manuscrit du Puy dans BnF </a:t>
            </a:r>
            <a:r>
              <a:rPr lang="fr-FR" dirty="0" err="1"/>
              <a:t>nal</a:t>
            </a:r>
            <a:r>
              <a:rPr lang="fr-FR" dirty="0"/>
              <a:t> 1455</a:t>
            </a:r>
          </a:p>
          <a:p>
            <a:r>
              <a:rPr lang="fr-FR" dirty="0"/>
              <a:t>Nouveau manuscrit à Cluny vers 1100, porté en Espagne (puis à Parme)</a:t>
            </a:r>
          </a:p>
          <a:p>
            <a:endParaRPr lang="fr-FR" dirty="0"/>
          </a:p>
          <a:p>
            <a:endParaRPr lang="fr-FR" dirty="0"/>
          </a:p>
        </p:txBody>
      </p:sp>
      <p:pic>
        <p:nvPicPr>
          <p:cNvPr id="5" name="Image 4">
            <a:extLst>
              <a:ext uri="{FF2B5EF4-FFF2-40B4-BE49-F238E27FC236}">
                <a16:creationId xmlns:a16="http://schemas.microsoft.com/office/drawing/2014/main" id="{24A32B6D-BA0B-44BE-9563-4B0EC67FD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240" y="646783"/>
            <a:ext cx="2936240" cy="4737335"/>
          </a:xfrm>
          <a:prstGeom prst="rect">
            <a:avLst/>
          </a:prstGeom>
        </p:spPr>
      </p:pic>
      <p:sp>
        <p:nvSpPr>
          <p:cNvPr id="6" name="ZoneTexte 5">
            <a:extLst>
              <a:ext uri="{FF2B5EF4-FFF2-40B4-BE49-F238E27FC236}">
                <a16:creationId xmlns:a16="http://schemas.microsoft.com/office/drawing/2014/main" id="{9A9D7F94-88A7-4CEE-A90B-BA045454FEB2}"/>
              </a:ext>
            </a:extLst>
          </p:cNvPr>
          <p:cNvSpPr txBox="1"/>
          <p:nvPr/>
        </p:nvSpPr>
        <p:spPr>
          <a:xfrm>
            <a:off x="8270240" y="5564886"/>
            <a:ext cx="3108960" cy="646331"/>
          </a:xfrm>
          <a:prstGeom prst="rect">
            <a:avLst/>
          </a:prstGeom>
          <a:noFill/>
        </p:spPr>
        <p:txBody>
          <a:bodyPr wrap="square" rtlCol="0">
            <a:spAutoFit/>
          </a:bodyPr>
          <a:lstStyle/>
          <a:p>
            <a:r>
              <a:rPr lang="fr-FR" dirty="0"/>
              <a:t>Parme, bib. Palatine, MS lat. 1650, fol. 102v</a:t>
            </a:r>
          </a:p>
        </p:txBody>
      </p:sp>
    </p:spTree>
    <p:extLst>
      <p:ext uri="{BB962C8B-B14F-4D97-AF65-F5344CB8AC3E}">
        <p14:creationId xmlns:p14="http://schemas.microsoft.com/office/powerpoint/2010/main" val="133350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3A823C-D473-49D6-88AA-096D93F19E01}"/>
              </a:ext>
            </a:extLst>
          </p:cNvPr>
          <p:cNvSpPr>
            <a:spLocks noGrp="1"/>
          </p:cNvSpPr>
          <p:nvPr>
            <p:ph idx="1"/>
          </p:nvPr>
        </p:nvSpPr>
        <p:spPr>
          <a:xfrm>
            <a:off x="838200" y="481263"/>
            <a:ext cx="10515600" cy="5695700"/>
          </a:xfrm>
        </p:spPr>
        <p:txBody>
          <a:bodyPr/>
          <a:lstStyle/>
          <a:p>
            <a:r>
              <a:rPr lang="fr-FR" dirty="0"/>
              <a:t>Faujas de </a:t>
            </a:r>
            <a:r>
              <a:rPr lang="fr-FR" dirty="0" err="1"/>
              <a:t>Saint-Fond</a:t>
            </a:r>
            <a:r>
              <a:rPr lang="fr-FR" dirty="0"/>
              <a:t> </a:t>
            </a:r>
          </a:p>
          <a:p>
            <a:r>
              <a:rPr lang="fr-FR" dirty="0"/>
              <a:t>Reliquaire à la RF</a:t>
            </a:r>
          </a:p>
          <a:p>
            <a:endParaRPr lang="fr-FR" dirty="0"/>
          </a:p>
        </p:txBody>
      </p:sp>
      <p:pic>
        <p:nvPicPr>
          <p:cNvPr id="5" name="Image 4" descr="Une image contenant texte, photo, vieux, homme&#10;&#10;Description générée automatiquement">
            <a:extLst>
              <a:ext uri="{FF2B5EF4-FFF2-40B4-BE49-F238E27FC236}">
                <a16:creationId xmlns:a16="http://schemas.microsoft.com/office/drawing/2014/main" id="{D7DBC811-4541-4A15-9F16-9F2C99895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184" y="151663"/>
            <a:ext cx="4395487" cy="6554674"/>
          </a:xfrm>
          <a:prstGeom prst="rect">
            <a:avLst/>
          </a:prstGeom>
        </p:spPr>
      </p:pic>
    </p:spTree>
    <p:extLst>
      <p:ext uri="{BB962C8B-B14F-4D97-AF65-F5344CB8AC3E}">
        <p14:creationId xmlns:p14="http://schemas.microsoft.com/office/powerpoint/2010/main" val="202024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19FAA5-DCAD-489E-8CDA-76CAF7DE3761}"/>
              </a:ext>
            </a:extLst>
          </p:cNvPr>
          <p:cNvSpPr>
            <a:spLocks noGrp="1"/>
          </p:cNvSpPr>
          <p:nvPr>
            <p:ph idx="1"/>
          </p:nvPr>
        </p:nvSpPr>
        <p:spPr>
          <a:xfrm>
            <a:off x="838200" y="394636"/>
            <a:ext cx="10515600" cy="6256421"/>
          </a:xfrm>
        </p:spPr>
        <p:txBody>
          <a:bodyPr>
            <a:normAutofit lnSpcReduction="10000"/>
          </a:bodyPr>
          <a:lstStyle/>
          <a:p>
            <a:r>
              <a:rPr lang="fr-FR" b="1" dirty="0"/>
              <a:t>3°/ Un puissant essor</a:t>
            </a:r>
          </a:p>
          <a:p>
            <a:r>
              <a:rPr lang="fr-FR" dirty="0"/>
              <a:t>Chronique Saint-Pierre le </a:t>
            </a:r>
            <a:r>
              <a:rPr lang="fr-FR" dirty="0" err="1"/>
              <a:t>Monastier</a:t>
            </a:r>
            <a:r>
              <a:rPr lang="fr-FR" dirty="0"/>
              <a:t> évêque Étienne de </a:t>
            </a:r>
            <a:r>
              <a:rPr lang="fr-FR" dirty="0" err="1"/>
              <a:t>Mercoeur</a:t>
            </a:r>
            <a:endParaRPr lang="fr-FR" dirty="0"/>
          </a:p>
          <a:p>
            <a:endParaRPr lang="fr-FR" dirty="0"/>
          </a:p>
          <a:p>
            <a:r>
              <a:rPr lang="fr-FR" dirty="0"/>
              <a:t>Léon IX au même (pallium) : « pro </a:t>
            </a:r>
            <a:r>
              <a:rPr lang="fr-FR" dirty="0" err="1"/>
              <a:t>beatae</a:t>
            </a:r>
            <a:r>
              <a:rPr lang="fr-FR" dirty="0"/>
              <a:t> </a:t>
            </a:r>
            <a:r>
              <a:rPr lang="fr-FR" dirty="0" err="1"/>
              <a:t>ac</a:t>
            </a:r>
            <a:r>
              <a:rPr lang="fr-FR" dirty="0"/>
              <a:t> </a:t>
            </a:r>
            <a:r>
              <a:rPr lang="fr-FR" dirty="0" err="1"/>
              <a:t>gloriosae</a:t>
            </a:r>
            <a:r>
              <a:rPr lang="fr-FR" dirty="0"/>
              <a:t> </a:t>
            </a:r>
            <a:r>
              <a:rPr lang="fr-FR" dirty="0" err="1"/>
              <a:t>semperque</a:t>
            </a:r>
            <a:r>
              <a:rPr lang="fr-FR" dirty="0"/>
              <a:t> </a:t>
            </a:r>
            <a:r>
              <a:rPr lang="fr-FR" dirty="0" err="1"/>
              <a:t>Virginis</a:t>
            </a:r>
            <a:r>
              <a:rPr lang="fr-FR" dirty="0"/>
              <a:t> Dei </a:t>
            </a:r>
            <a:r>
              <a:rPr lang="fr-FR" dirty="0" err="1"/>
              <a:t>Genitricis</a:t>
            </a:r>
            <a:r>
              <a:rPr lang="fr-FR" dirty="0"/>
              <a:t> </a:t>
            </a:r>
            <a:r>
              <a:rPr lang="fr-FR" dirty="0" err="1"/>
              <a:t>Mariae</a:t>
            </a:r>
            <a:r>
              <a:rPr lang="fr-FR" dirty="0"/>
              <a:t> </a:t>
            </a:r>
            <a:r>
              <a:rPr lang="fr-FR" dirty="0" err="1"/>
              <a:t>digna</a:t>
            </a:r>
            <a:r>
              <a:rPr lang="fr-FR" dirty="0"/>
              <a:t> </a:t>
            </a:r>
            <a:r>
              <a:rPr lang="fr-FR" dirty="0" err="1"/>
              <a:t>reverentia</a:t>
            </a:r>
            <a:r>
              <a:rPr lang="fr-FR" dirty="0"/>
              <a:t>, </a:t>
            </a:r>
            <a:r>
              <a:rPr lang="fr-FR" dirty="0" err="1"/>
              <a:t>cuius</a:t>
            </a:r>
            <a:r>
              <a:rPr lang="fr-FR" dirty="0"/>
              <a:t> in </a:t>
            </a:r>
            <a:r>
              <a:rPr lang="fr-FR" dirty="0" err="1"/>
              <a:t>hac</a:t>
            </a:r>
            <a:r>
              <a:rPr lang="fr-FR" dirty="0"/>
              <a:t> </a:t>
            </a:r>
            <a:r>
              <a:rPr lang="fr-FR" dirty="0" err="1"/>
              <a:t>ecclesia</a:t>
            </a:r>
            <a:r>
              <a:rPr lang="fr-FR" dirty="0"/>
              <a:t> </a:t>
            </a:r>
            <a:r>
              <a:rPr lang="fr-FR" dirty="0" err="1"/>
              <a:t>Aniciensi</a:t>
            </a:r>
            <a:r>
              <a:rPr lang="fr-FR" dirty="0"/>
              <a:t>, </a:t>
            </a:r>
            <a:r>
              <a:rPr lang="fr-FR" dirty="0" err="1"/>
              <a:t>quae</a:t>
            </a:r>
            <a:r>
              <a:rPr lang="fr-FR" dirty="0"/>
              <a:t> est </a:t>
            </a:r>
            <a:r>
              <a:rPr lang="fr-FR" dirty="0" err="1"/>
              <a:t>Velanensis</a:t>
            </a:r>
            <a:r>
              <a:rPr lang="fr-FR" dirty="0"/>
              <a:t>, </a:t>
            </a:r>
            <a:r>
              <a:rPr lang="fr-FR" dirty="0" err="1"/>
              <a:t>seu</a:t>
            </a:r>
            <a:r>
              <a:rPr lang="fr-FR" dirty="0"/>
              <a:t> Podium </a:t>
            </a:r>
            <a:r>
              <a:rPr lang="fr-FR" dirty="0" err="1"/>
              <a:t>Sanctae</a:t>
            </a:r>
            <a:r>
              <a:rPr lang="fr-FR" dirty="0"/>
              <a:t> </a:t>
            </a:r>
            <a:r>
              <a:rPr lang="fr-FR" dirty="0" err="1"/>
              <a:t>Mariae</a:t>
            </a:r>
            <a:r>
              <a:rPr lang="fr-FR" dirty="0"/>
              <a:t> </a:t>
            </a:r>
            <a:r>
              <a:rPr lang="fr-FR" dirty="0" err="1"/>
              <a:t>dicitur</a:t>
            </a:r>
            <a:r>
              <a:rPr lang="fr-FR" dirty="0"/>
              <a:t>, </a:t>
            </a:r>
            <a:r>
              <a:rPr lang="fr-FR" dirty="0" err="1"/>
              <a:t>specialus</a:t>
            </a:r>
            <a:r>
              <a:rPr lang="fr-FR" dirty="0"/>
              <a:t> </a:t>
            </a:r>
            <a:r>
              <a:rPr lang="fr-FR" dirty="0" err="1"/>
              <a:t>ac</a:t>
            </a:r>
            <a:r>
              <a:rPr lang="fr-FR" dirty="0"/>
              <a:t> </a:t>
            </a:r>
            <a:r>
              <a:rPr lang="fr-FR" dirty="0" err="1"/>
              <a:t>praecordius</a:t>
            </a:r>
            <a:r>
              <a:rPr lang="fr-FR" dirty="0"/>
              <a:t> </a:t>
            </a:r>
            <a:r>
              <a:rPr lang="fr-FR" b="1" dirty="0" err="1"/>
              <a:t>prae</a:t>
            </a:r>
            <a:r>
              <a:rPr lang="fr-FR" b="1" dirty="0"/>
              <a:t> </a:t>
            </a:r>
            <a:r>
              <a:rPr lang="fr-FR" b="1" dirty="0" err="1"/>
              <a:t>ceteris</a:t>
            </a:r>
            <a:r>
              <a:rPr lang="fr-FR" b="1" dirty="0"/>
              <a:t> </a:t>
            </a:r>
            <a:r>
              <a:rPr lang="fr-FR" b="1" dirty="0" err="1"/>
              <a:t>ecclesiis</a:t>
            </a:r>
            <a:r>
              <a:rPr lang="fr-FR" b="1" dirty="0"/>
              <a:t> </a:t>
            </a:r>
            <a:r>
              <a:rPr lang="fr-FR" dirty="0" err="1"/>
              <a:t>sibi</a:t>
            </a:r>
            <a:r>
              <a:rPr lang="fr-FR" dirty="0"/>
              <a:t> </a:t>
            </a:r>
            <a:r>
              <a:rPr lang="fr-FR" dirty="0" err="1"/>
              <a:t>dicatis</a:t>
            </a:r>
            <a:r>
              <a:rPr lang="fr-FR" dirty="0"/>
              <a:t> </a:t>
            </a:r>
            <a:r>
              <a:rPr lang="fr-FR" dirty="0" err="1"/>
              <a:t>colitur</a:t>
            </a:r>
            <a:r>
              <a:rPr lang="fr-FR" dirty="0"/>
              <a:t>, </a:t>
            </a:r>
            <a:r>
              <a:rPr lang="fr-FR" dirty="0" err="1"/>
              <a:t>amatur</a:t>
            </a:r>
            <a:r>
              <a:rPr lang="fr-FR" dirty="0"/>
              <a:t>, </a:t>
            </a:r>
            <a:r>
              <a:rPr lang="fr-FR" dirty="0" err="1"/>
              <a:t>veneratur</a:t>
            </a:r>
            <a:r>
              <a:rPr lang="fr-FR" dirty="0"/>
              <a:t> </a:t>
            </a:r>
            <a:r>
              <a:rPr lang="fr-FR" dirty="0" err="1"/>
              <a:t>memoria</a:t>
            </a:r>
            <a:r>
              <a:rPr lang="fr-FR" dirty="0"/>
              <a:t> a </a:t>
            </a:r>
            <a:r>
              <a:rPr lang="fr-FR" dirty="0" err="1"/>
              <a:t>cunctis</a:t>
            </a:r>
            <a:r>
              <a:rPr lang="fr-FR" dirty="0"/>
              <a:t>, qui </a:t>
            </a:r>
            <a:r>
              <a:rPr lang="fr-FR" dirty="0" err="1"/>
              <a:t>circumquaque</a:t>
            </a:r>
            <a:r>
              <a:rPr lang="fr-FR" dirty="0"/>
              <a:t> </a:t>
            </a:r>
            <a:r>
              <a:rPr lang="fr-FR" dirty="0" err="1"/>
              <a:t>universa</a:t>
            </a:r>
            <a:r>
              <a:rPr lang="fr-FR" dirty="0"/>
              <a:t> </a:t>
            </a:r>
            <a:r>
              <a:rPr lang="fr-FR" dirty="0" err="1"/>
              <a:t>morantur</a:t>
            </a:r>
            <a:r>
              <a:rPr lang="fr-FR" dirty="0"/>
              <a:t> in Gallia. »</a:t>
            </a:r>
          </a:p>
          <a:p>
            <a:endParaRPr lang="fr-FR" dirty="0"/>
          </a:p>
          <a:p>
            <a:r>
              <a:rPr lang="fr-FR" dirty="0"/>
              <a:t>Pèlerins catalans au Puy aux Xe-XIIe siècles</a:t>
            </a:r>
          </a:p>
          <a:p>
            <a:r>
              <a:rPr lang="fr-FR" dirty="0"/>
              <a:t>comte de Bigorre fait hommage de son comté en 1062</a:t>
            </a:r>
          </a:p>
          <a:p>
            <a:r>
              <a:rPr lang="fr-FR" dirty="0"/>
              <a:t>1131 testament du comte de Barcelone Raimond Béranger : le Puy = Compostelle.</a:t>
            </a:r>
          </a:p>
          <a:p>
            <a:endParaRPr lang="fr-FR" dirty="0"/>
          </a:p>
          <a:p>
            <a:endParaRPr lang="fr-FR" dirty="0"/>
          </a:p>
        </p:txBody>
      </p:sp>
    </p:spTree>
    <p:extLst>
      <p:ext uri="{BB962C8B-B14F-4D97-AF65-F5344CB8AC3E}">
        <p14:creationId xmlns:p14="http://schemas.microsoft.com/office/powerpoint/2010/main" val="97736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BB32C2-6E56-4156-8CCA-8544CF5C210A}"/>
              </a:ext>
            </a:extLst>
          </p:cNvPr>
          <p:cNvSpPr>
            <a:spLocks noGrp="1"/>
          </p:cNvSpPr>
          <p:nvPr>
            <p:ph idx="1"/>
          </p:nvPr>
        </p:nvSpPr>
        <p:spPr>
          <a:xfrm>
            <a:off x="401320" y="220345"/>
            <a:ext cx="10515600" cy="4351338"/>
          </a:xfrm>
        </p:spPr>
        <p:txBody>
          <a:bodyPr/>
          <a:lstStyle/>
          <a:p>
            <a:r>
              <a:rPr lang="fr-FR" dirty="0"/>
              <a:t>Livre V du Codex </a:t>
            </a:r>
            <a:r>
              <a:rPr lang="fr-FR" dirty="0" err="1"/>
              <a:t>Calixtinus</a:t>
            </a:r>
            <a:r>
              <a:rPr lang="fr-FR" dirty="0"/>
              <a:t> de Compostelle , sans titre = </a:t>
            </a:r>
            <a:r>
              <a:rPr lang="fr-FR" i="1" dirty="0"/>
              <a:t>Guide du pèlerin (XX</a:t>
            </a:r>
            <a:r>
              <a:rPr lang="fr-FR" i="1" baseline="30000" dirty="0"/>
              <a:t>e</a:t>
            </a:r>
            <a:r>
              <a:rPr lang="fr-FR" i="1" dirty="0"/>
              <a:t> siècle). </a:t>
            </a:r>
          </a:p>
          <a:p>
            <a:r>
              <a:rPr lang="fr-FR" dirty="0" err="1"/>
              <a:t>Rucquoi</a:t>
            </a:r>
            <a:endParaRPr lang="fr-FR" dirty="0"/>
          </a:p>
          <a:p>
            <a:endParaRPr lang="fr-FR" dirty="0"/>
          </a:p>
          <a:p>
            <a:endParaRPr lang="fr-FR" dirty="0"/>
          </a:p>
        </p:txBody>
      </p:sp>
      <p:pic>
        <p:nvPicPr>
          <p:cNvPr id="4" name="Image 3">
            <a:extLst>
              <a:ext uri="{FF2B5EF4-FFF2-40B4-BE49-F238E27FC236}">
                <a16:creationId xmlns:a16="http://schemas.microsoft.com/office/drawing/2014/main" id="{83A4BF30-2344-4FF0-A55E-570493BACE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1" t="13629" r="8209" b="6361"/>
          <a:stretch/>
        </p:blipFill>
        <p:spPr>
          <a:xfrm>
            <a:off x="6096000" y="1235092"/>
            <a:ext cx="5646836" cy="3336591"/>
          </a:xfrm>
          <a:prstGeom prst="rect">
            <a:avLst/>
          </a:prstGeom>
        </p:spPr>
      </p:pic>
      <p:pic>
        <p:nvPicPr>
          <p:cNvPr id="5" name="Espace réservé du contenu 8">
            <a:extLst>
              <a:ext uri="{FF2B5EF4-FFF2-40B4-BE49-F238E27FC236}">
                <a16:creationId xmlns:a16="http://schemas.microsoft.com/office/drawing/2014/main" id="{4CB579E1-29F5-4F4D-ADB8-B005EB070ED4}"/>
              </a:ext>
            </a:extLst>
          </p:cNvPr>
          <p:cNvPicPr>
            <a:picLocks noChangeAspect="1"/>
          </p:cNvPicPr>
          <p:nvPr/>
        </p:nvPicPr>
        <p:blipFill rotWithShape="1">
          <a:blip r:embed="rId3">
            <a:extLst>
              <a:ext uri="{28A0092B-C50C-407E-A947-70E740481C1C}">
                <a14:useLocalDpi xmlns:a14="http://schemas.microsoft.com/office/drawing/2010/main" val="0"/>
              </a:ext>
            </a:extLst>
          </a:blip>
          <a:srcRect b="16697"/>
          <a:stretch/>
        </p:blipFill>
        <p:spPr>
          <a:xfrm>
            <a:off x="618826" y="1588167"/>
            <a:ext cx="4461788" cy="4823317"/>
          </a:xfrm>
          <a:prstGeom prst="rect">
            <a:avLst/>
          </a:prstGeom>
        </p:spPr>
      </p:pic>
      <p:sp>
        <p:nvSpPr>
          <p:cNvPr id="6" name="ZoneTexte 5">
            <a:extLst>
              <a:ext uri="{FF2B5EF4-FFF2-40B4-BE49-F238E27FC236}">
                <a16:creationId xmlns:a16="http://schemas.microsoft.com/office/drawing/2014/main" id="{21066DEF-8BA8-47A3-955F-10BF7BB7076A}"/>
              </a:ext>
            </a:extLst>
          </p:cNvPr>
          <p:cNvSpPr txBox="1"/>
          <p:nvPr/>
        </p:nvSpPr>
        <p:spPr>
          <a:xfrm>
            <a:off x="5168631" y="6042152"/>
            <a:ext cx="4815840" cy="369332"/>
          </a:xfrm>
          <a:prstGeom prst="rect">
            <a:avLst/>
          </a:prstGeom>
          <a:noFill/>
        </p:spPr>
        <p:txBody>
          <a:bodyPr wrap="square" rtlCol="0">
            <a:spAutoFit/>
          </a:bodyPr>
          <a:lstStyle/>
          <a:p>
            <a:r>
              <a:rPr lang="fr-FR" dirty="0"/>
              <a:t>Denise </a:t>
            </a:r>
            <a:r>
              <a:rPr lang="fr-FR" dirty="0" err="1"/>
              <a:t>Péricard-Méa</a:t>
            </a:r>
            <a:endParaRPr lang="fr-FR" dirty="0"/>
          </a:p>
        </p:txBody>
      </p:sp>
    </p:spTree>
    <p:extLst>
      <p:ext uri="{BB962C8B-B14F-4D97-AF65-F5344CB8AC3E}">
        <p14:creationId xmlns:p14="http://schemas.microsoft.com/office/powerpoint/2010/main" val="356447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C060A3-0639-409C-8721-AE39E1FB4B7E}"/>
              </a:ext>
            </a:extLst>
          </p:cNvPr>
          <p:cNvSpPr>
            <a:spLocks noGrp="1"/>
          </p:cNvSpPr>
          <p:nvPr>
            <p:ph idx="1"/>
          </p:nvPr>
        </p:nvSpPr>
        <p:spPr>
          <a:xfrm>
            <a:off x="261258" y="75414"/>
            <a:ext cx="11375572" cy="6619300"/>
          </a:xfrm>
        </p:spPr>
        <p:txBody>
          <a:bodyPr>
            <a:normAutofit/>
          </a:bodyPr>
          <a:lstStyle/>
          <a:p>
            <a:r>
              <a:rPr lang="fr-FR" dirty="0"/>
              <a:t>Teutons et Bourguignons</a:t>
            </a:r>
          </a:p>
          <a:p>
            <a:r>
              <a:rPr lang="fr-FR" dirty="0"/>
              <a:t>Pierre Damien (mort en 1072) : résurrection de </a:t>
            </a:r>
            <a:r>
              <a:rPr lang="fr-FR" i="1" dirty="0" err="1"/>
              <a:t>Bassus</a:t>
            </a:r>
            <a:r>
              <a:rPr lang="fr-FR" dirty="0"/>
              <a:t> </a:t>
            </a:r>
          </a:p>
          <a:p>
            <a:r>
              <a:rPr lang="fr-FR" dirty="0"/>
              <a:t>Aubry de </a:t>
            </a:r>
            <a:r>
              <a:rPr lang="fr-FR" dirty="0" err="1"/>
              <a:t>Trois-Fontaines</a:t>
            </a:r>
            <a:r>
              <a:rPr lang="fr-FR" dirty="0"/>
              <a:t> vers 1242 : salve </a:t>
            </a:r>
            <a:r>
              <a:rPr lang="fr-FR" dirty="0" err="1"/>
              <a:t>regina</a:t>
            </a:r>
            <a:r>
              <a:rPr lang="fr-FR" dirty="0"/>
              <a:t>, aussi appelé hymne du Puy &lt;- Adémar de Monteil</a:t>
            </a:r>
          </a:p>
          <a:p>
            <a:endParaRPr lang="fr-FR" dirty="0"/>
          </a:p>
          <a:p>
            <a:r>
              <a:rPr lang="fr-FR" dirty="0"/>
              <a:t>Hôtel-Dieu</a:t>
            </a:r>
          </a:p>
          <a:p>
            <a:r>
              <a:rPr lang="fr-FR" dirty="0"/>
              <a:t>Légende XVIe siècle : </a:t>
            </a:r>
            <a:r>
              <a:rPr lang="fr-FR" dirty="0" err="1"/>
              <a:t>Grasmanent</a:t>
            </a:r>
            <a:r>
              <a:rPr lang="fr-FR" dirty="0"/>
              <a:t> (</a:t>
            </a:r>
            <a:r>
              <a:rPr lang="fr-FR" i="1" dirty="0" err="1"/>
              <a:t>manentia</a:t>
            </a:r>
            <a:r>
              <a:rPr lang="fr-FR" dirty="0"/>
              <a:t> ou </a:t>
            </a:r>
            <a:r>
              <a:rPr lang="fr-FR" i="1" dirty="0" err="1"/>
              <a:t>gradibus</a:t>
            </a:r>
            <a:r>
              <a:rPr lang="fr-FR" i="1" dirty="0"/>
              <a:t> </a:t>
            </a:r>
            <a:r>
              <a:rPr lang="fr-FR" i="1" dirty="0" err="1"/>
              <a:t>manens</a:t>
            </a:r>
            <a:r>
              <a:rPr lang="fr-FR" dirty="0"/>
              <a:t>)</a:t>
            </a:r>
          </a:p>
          <a:p>
            <a:r>
              <a:rPr lang="fr-FR" dirty="0"/>
              <a:t>VIe siècle ? Tête de bœuf, sépulture au cloître</a:t>
            </a:r>
          </a:p>
          <a:p>
            <a:r>
              <a:rPr lang="fr-FR" dirty="0"/>
              <a:t>Acte en faveur de l’hôpital Sainte-Marie 1142</a:t>
            </a:r>
          </a:p>
          <a:p>
            <a:r>
              <a:rPr lang="fr-FR" dirty="0" err="1"/>
              <a:t>Chamelot</a:t>
            </a:r>
            <a:r>
              <a:rPr lang="fr-FR" dirty="0"/>
              <a:t> : actes XIIe</a:t>
            </a:r>
          </a:p>
          <a:p>
            <a:r>
              <a:rPr lang="fr-FR" dirty="0"/>
              <a:t>Hôpital Saint-Nicolas d’Aiguilhe fin XIe</a:t>
            </a:r>
          </a:p>
          <a:p>
            <a:r>
              <a:rPr lang="fr-FR" dirty="0"/>
              <a:t>église Saint-Esprit (ou </a:t>
            </a:r>
            <a:r>
              <a:rPr lang="fr-FR" dirty="0" err="1"/>
              <a:t>Sainte-Trinité</a:t>
            </a:r>
            <a:r>
              <a:rPr lang="fr-FR" dirty="0"/>
              <a:t>)</a:t>
            </a:r>
          </a:p>
          <a:p>
            <a:endParaRPr lang="fr-FR" dirty="0"/>
          </a:p>
          <a:p>
            <a:endParaRPr lang="fr-FR" dirty="0"/>
          </a:p>
        </p:txBody>
      </p:sp>
    </p:spTree>
    <p:extLst>
      <p:ext uri="{BB962C8B-B14F-4D97-AF65-F5344CB8AC3E}">
        <p14:creationId xmlns:p14="http://schemas.microsoft.com/office/powerpoint/2010/main" val="94065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0A34A8B7-A03E-4E2B-81F5-F573661E54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6596" y="100343"/>
            <a:ext cx="8730718" cy="6657314"/>
          </a:xfrm>
          <a:prstGeom prst="rect">
            <a:avLst/>
          </a:prstGeom>
        </p:spPr>
      </p:pic>
      <p:sp>
        <p:nvSpPr>
          <p:cNvPr id="6" name="ZoneTexte 5">
            <a:extLst>
              <a:ext uri="{FF2B5EF4-FFF2-40B4-BE49-F238E27FC236}">
                <a16:creationId xmlns:a16="http://schemas.microsoft.com/office/drawing/2014/main" id="{F1E0E43D-092B-4AF4-8C47-FDDF2083F540}"/>
              </a:ext>
            </a:extLst>
          </p:cNvPr>
          <p:cNvSpPr txBox="1"/>
          <p:nvPr/>
        </p:nvSpPr>
        <p:spPr>
          <a:xfrm>
            <a:off x="141513" y="250371"/>
            <a:ext cx="3478379" cy="5693866"/>
          </a:xfrm>
          <a:prstGeom prst="rect">
            <a:avLst/>
          </a:prstGeom>
          <a:noFill/>
        </p:spPr>
        <p:txBody>
          <a:bodyPr wrap="square" rtlCol="0">
            <a:spAutoFit/>
          </a:bodyPr>
          <a:lstStyle/>
          <a:p>
            <a:pPr marL="457200" indent="-457200">
              <a:buFont typeface="Arial" panose="020B0604020202020204" pitchFamily="34" charset="0"/>
              <a:buChar char="•"/>
            </a:pPr>
            <a:r>
              <a:rPr lang="fr-FR" sz="2800" dirty="0"/>
              <a:t>Barnay : légendaire de saint Georges interpolé vers 1125</a:t>
            </a:r>
          </a:p>
          <a:p>
            <a:pPr marL="457200" indent="-457200">
              <a:buFont typeface="Arial" panose="020B0604020202020204" pitchFamily="34" charset="0"/>
              <a:buChar char="•"/>
            </a:pPr>
            <a:r>
              <a:rPr lang="fr-FR" sz="2800" dirty="0"/>
              <a:t>Apparition mariale, pierre des fièvres</a:t>
            </a:r>
          </a:p>
          <a:p>
            <a:pPr marL="457200" indent="-457200">
              <a:buFont typeface="Arial" panose="020B0604020202020204" pitchFamily="34" charset="0"/>
              <a:buChar char="•"/>
            </a:pPr>
            <a:r>
              <a:rPr lang="fr-FR" sz="2800" dirty="0" err="1"/>
              <a:t>Mariophanie</a:t>
            </a:r>
            <a:r>
              <a:rPr lang="fr-FR" sz="2800" dirty="0"/>
              <a:t> et apostolicité</a:t>
            </a:r>
          </a:p>
          <a:p>
            <a:pPr marL="457200" indent="-457200">
              <a:buFont typeface="Arial" panose="020B0604020202020204" pitchFamily="34" charset="0"/>
              <a:buChar char="•"/>
            </a:pPr>
            <a:r>
              <a:rPr lang="fr-FR" sz="2800" dirty="0"/>
              <a:t>Cathédrale = reliquaire</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Scandale des Encapuchonnés 1182</a:t>
            </a:r>
          </a:p>
        </p:txBody>
      </p:sp>
    </p:spTree>
    <p:extLst>
      <p:ext uri="{BB962C8B-B14F-4D97-AF65-F5344CB8AC3E}">
        <p14:creationId xmlns:p14="http://schemas.microsoft.com/office/powerpoint/2010/main" val="429133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044" y="329184"/>
            <a:ext cx="11180156" cy="6109715"/>
          </a:xfrm>
        </p:spPr>
        <p:txBody>
          <a:bodyPr>
            <a:normAutofit/>
          </a:bodyPr>
          <a:lstStyle/>
          <a:p>
            <a:pPr marL="0" indent="0">
              <a:buNone/>
            </a:pPr>
            <a:r>
              <a:rPr lang="fr-FR" sz="4400" b="1" dirty="0">
                <a:solidFill>
                  <a:srgbClr val="FF0000"/>
                </a:solidFill>
              </a:rPr>
              <a:t>III</a:t>
            </a:r>
            <a:r>
              <a:rPr lang="fr-FR" sz="4400" dirty="0">
                <a:solidFill>
                  <a:srgbClr val="FF0000"/>
                </a:solidFill>
              </a:rPr>
              <a:t> </a:t>
            </a:r>
            <a:r>
              <a:rPr lang="fr-FR" sz="4400" b="1" dirty="0">
                <a:solidFill>
                  <a:srgbClr val="FF0000"/>
                </a:solidFill>
              </a:rPr>
              <a:t>Une situation contrastée au XIIIe siècle</a:t>
            </a:r>
          </a:p>
          <a:p>
            <a:pPr marL="0" indent="0">
              <a:buNone/>
            </a:pPr>
            <a:r>
              <a:rPr lang="fr-FR" b="1" dirty="0"/>
              <a:t>1°/ Un pèlerinage en recul ?</a:t>
            </a:r>
          </a:p>
          <a:p>
            <a:r>
              <a:rPr lang="fr-FR" dirty="0"/>
              <a:t>Pas de reconstruction gothique</a:t>
            </a:r>
          </a:p>
          <a:p>
            <a:r>
              <a:rPr lang="fr-FR" dirty="0"/>
              <a:t>Concurrence de Rocamadour et Chartres</a:t>
            </a:r>
          </a:p>
          <a:p>
            <a:r>
              <a:rPr lang="fr-FR" dirty="0"/>
              <a:t>Pas de livre de miracles</a:t>
            </a:r>
          </a:p>
          <a:p>
            <a:endParaRPr lang="fr-FR" dirty="0"/>
          </a:p>
        </p:txBody>
      </p:sp>
    </p:spTree>
    <p:extLst>
      <p:ext uri="{BB962C8B-B14F-4D97-AF65-F5344CB8AC3E}">
        <p14:creationId xmlns:p14="http://schemas.microsoft.com/office/powerpoint/2010/main" val="263146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2DB0B4-1007-47F9-941E-6C840FDE5B86}"/>
              </a:ext>
            </a:extLst>
          </p:cNvPr>
          <p:cNvSpPr>
            <a:spLocks noGrp="1"/>
          </p:cNvSpPr>
          <p:nvPr>
            <p:ph idx="1"/>
          </p:nvPr>
        </p:nvSpPr>
        <p:spPr>
          <a:xfrm>
            <a:off x="141514" y="413657"/>
            <a:ext cx="7064829" cy="5763306"/>
          </a:xfrm>
        </p:spPr>
        <p:txBody>
          <a:bodyPr>
            <a:normAutofit lnSpcReduction="10000"/>
          </a:bodyPr>
          <a:lstStyle/>
          <a:p>
            <a:r>
              <a:rPr lang="fr-FR" b="1" dirty="0"/>
              <a:t>2°/ Des efforts de redynamisation</a:t>
            </a:r>
          </a:p>
          <a:p>
            <a:r>
              <a:rPr lang="fr-FR" dirty="0"/>
              <a:t>Trésor de reliques (</a:t>
            </a:r>
            <a:r>
              <a:rPr lang="fr-FR" dirty="0" err="1"/>
              <a:t>Framond</a:t>
            </a:r>
            <a:r>
              <a:rPr lang="fr-FR" dirty="0"/>
              <a:t>) : prépuce du Christ, lait de Vierge et cheveux, ceinture et souliers de la Vierge </a:t>
            </a:r>
            <a:r>
              <a:rPr lang="fr-FR" i="1" dirty="0"/>
              <a:t>etc</a:t>
            </a:r>
            <a:r>
              <a:rPr lang="fr-FR" dirty="0"/>
              <a:t>.</a:t>
            </a:r>
          </a:p>
          <a:p>
            <a:r>
              <a:rPr lang="fr-FR" dirty="0"/>
              <a:t>Barnay : texte XIIIe, repris dans les bréviaires XIIIe et XIVe siècles</a:t>
            </a:r>
          </a:p>
          <a:p>
            <a:r>
              <a:rPr lang="fr-FR" dirty="0"/>
              <a:t>Saint Georges + seconde apparition -&gt; saint </a:t>
            </a:r>
            <a:r>
              <a:rPr lang="fr-FR" dirty="0" err="1"/>
              <a:t>Vosy</a:t>
            </a:r>
            <a:r>
              <a:rPr lang="fr-FR" dirty="0"/>
              <a:t> à Rome, architecte Scutaire, neige providentielle</a:t>
            </a:r>
          </a:p>
          <a:p>
            <a:endParaRPr lang="fr-FR" dirty="0"/>
          </a:p>
          <a:p>
            <a:r>
              <a:rPr lang="fr-FR" dirty="0"/>
              <a:t>Porche du For vers 1200</a:t>
            </a:r>
          </a:p>
          <a:p>
            <a:r>
              <a:rPr lang="fr-FR" dirty="0"/>
              <a:t>réemploi l’inscription paléochrétienne ou mérovingienne </a:t>
            </a:r>
            <a:r>
              <a:rPr lang="fr-FR" i="1" dirty="0"/>
              <a:t>Scutari papa vive Deo</a:t>
            </a:r>
          </a:p>
        </p:txBody>
      </p:sp>
      <p:pic>
        <p:nvPicPr>
          <p:cNvPr id="5" name="Image 4" descr="Une image contenant bâtiment, extérieur, pierre, vieux&#10;&#10;Description générée automatiquement">
            <a:extLst>
              <a:ext uri="{FF2B5EF4-FFF2-40B4-BE49-F238E27FC236}">
                <a16:creationId xmlns:a16="http://schemas.microsoft.com/office/drawing/2014/main" id="{CF697294-2591-473F-94F5-6137C7CD0C96}"/>
              </a:ext>
            </a:extLst>
          </p:cNvPr>
          <p:cNvPicPr>
            <a:picLocks noChangeAspect="1"/>
          </p:cNvPicPr>
          <p:nvPr/>
        </p:nvPicPr>
        <p:blipFill rotWithShape="1">
          <a:blip r:embed="rId2">
            <a:extLst>
              <a:ext uri="{28A0092B-C50C-407E-A947-70E740481C1C}">
                <a14:useLocalDpi xmlns:a14="http://schemas.microsoft.com/office/drawing/2010/main" val="0"/>
              </a:ext>
            </a:extLst>
          </a:blip>
          <a:srcRect l="13285" r="11845"/>
          <a:stretch/>
        </p:blipFill>
        <p:spPr>
          <a:xfrm>
            <a:off x="8365134" y="0"/>
            <a:ext cx="3826866" cy="3429000"/>
          </a:xfrm>
          <a:prstGeom prst="rect">
            <a:avLst/>
          </a:prstGeom>
        </p:spPr>
      </p:pic>
      <p:pic>
        <p:nvPicPr>
          <p:cNvPr id="7" name="Image 6" descr="Une image contenant bâtiment, voûte, extérieur, vieux&#10;&#10;Description générée automatiquement">
            <a:extLst>
              <a:ext uri="{FF2B5EF4-FFF2-40B4-BE49-F238E27FC236}">
                <a16:creationId xmlns:a16="http://schemas.microsoft.com/office/drawing/2014/main" id="{A0B62412-EFF7-4E47-B5E4-8BDC04C33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346" y="3429000"/>
            <a:ext cx="4969565" cy="3429000"/>
          </a:xfrm>
          <a:prstGeom prst="rect">
            <a:avLst/>
          </a:prstGeom>
        </p:spPr>
      </p:pic>
    </p:spTree>
    <p:extLst>
      <p:ext uri="{BB962C8B-B14F-4D97-AF65-F5344CB8AC3E}">
        <p14:creationId xmlns:p14="http://schemas.microsoft.com/office/powerpoint/2010/main" val="272906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1769E6-7C89-4FAC-A2F7-2968E50A88B3}"/>
              </a:ext>
            </a:extLst>
          </p:cNvPr>
          <p:cNvSpPr>
            <a:spLocks noGrp="1"/>
          </p:cNvSpPr>
          <p:nvPr>
            <p:ph idx="1"/>
          </p:nvPr>
        </p:nvSpPr>
        <p:spPr>
          <a:xfrm>
            <a:off x="838200" y="391886"/>
            <a:ext cx="10515600" cy="5785077"/>
          </a:xfrm>
        </p:spPr>
        <p:txBody>
          <a:bodyPr/>
          <a:lstStyle/>
          <a:p>
            <a:r>
              <a:rPr lang="fr-FR" dirty="0"/>
              <a:t>Clément IV en 1265 : indulgences de un an et quarante jours aux fêtes de Nativité, Annonciation, Assomption et Purification de Vierge + octaves et trois jours de Rogation.</a:t>
            </a:r>
          </a:p>
          <a:p>
            <a:r>
              <a:rPr lang="fr-FR" dirty="0"/>
              <a:t>Autorise l’hôpital Sainte-Marie à quêter</a:t>
            </a:r>
          </a:p>
          <a:p>
            <a:pPr marL="0" indent="0">
              <a:buNone/>
            </a:pPr>
            <a:endParaRPr lang="fr-FR" dirty="0"/>
          </a:p>
        </p:txBody>
      </p:sp>
    </p:spTree>
    <p:extLst>
      <p:ext uri="{BB962C8B-B14F-4D97-AF65-F5344CB8AC3E}">
        <p14:creationId xmlns:p14="http://schemas.microsoft.com/office/powerpoint/2010/main" val="208436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28AC98-31A4-457B-A47C-1AF7B213C3FD}"/>
              </a:ext>
            </a:extLst>
          </p:cNvPr>
          <p:cNvSpPr>
            <a:spLocks noGrp="1"/>
          </p:cNvSpPr>
          <p:nvPr>
            <p:ph idx="1"/>
          </p:nvPr>
        </p:nvSpPr>
        <p:spPr>
          <a:xfrm>
            <a:off x="838200" y="141514"/>
            <a:ext cx="10515600" cy="6035449"/>
          </a:xfrm>
        </p:spPr>
        <p:txBody>
          <a:bodyPr/>
          <a:lstStyle/>
          <a:p>
            <a:r>
              <a:rPr lang="fr-FR" b="1" dirty="0"/>
              <a:t>3°/ Un pèlerinage intermédiaire</a:t>
            </a:r>
          </a:p>
          <a:p>
            <a:r>
              <a:rPr lang="fr-FR" dirty="0"/>
              <a:t>Jérusalem/Rome/Compostelle</a:t>
            </a:r>
          </a:p>
          <a:p>
            <a:r>
              <a:rPr lang="fr-FR" dirty="0"/>
              <a:t>Le Puy/Chartres/Rocamadour</a:t>
            </a:r>
          </a:p>
          <a:p>
            <a:r>
              <a:rPr lang="fr-FR" dirty="0"/>
              <a:t>Pèlerinages locaux</a:t>
            </a:r>
          </a:p>
          <a:p>
            <a:endParaRPr lang="fr-FR" dirty="0"/>
          </a:p>
          <a:p>
            <a:endParaRPr lang="fr-FR" dirty="0"/>
          </a:p>
        </p:txBody>
      </p:sp>
      <p:pic>
        <p:nvPicPr>
          <p:cNvPr id="5" name="Image 4" descr="Une image contenant texte, carte&#10;&#10;Description générée automatiquement">
            <a:extLst>
              <a:ext uri="{FF2B5EF4-FFF2-40B4-BE49-F238E27FC236}">
                <a16:creationId xmlns:a16="http://schemas.microsoft.com/office/drawing/2014/main" id="{E062B069-D2AE-4C54-9D1E-7D860E6AF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1513"/>
            <a:ext cx="5980905" cy="5653421"/>
          </a:xfrm>
          <a:prstGeom prst="rect">
            <a:avLst/>
          </a:prstGeom>
        </p:spPr>
      </p:pic>
      <p:sp>
        <p:nvSpPr>
          <p:cNvPr id="6" name="ZoneTexte 5">
            <a:extLst>
              <a:ext uri="{FF2B5EF4-FFF2-40B4-BE49-F238E27FC236}">
                <a16:creationId xmlns:a16="http://schemas.microsoft.com/office/drawing/2014/main" id="{26375C43-1DA1-4D53-BE24-87BB7A33D2A2}"/>
              </a:ext>
            </a:extLst>
          </p:cNvPr>
          <p:cNvSpPr txBox="1"/>
          <p:nvPr/>
        </p:nvSpPr>
        <p:spPr>
          <a:xfrm>
            <a:off x="6819911" y="5992297"/>
            <a:ext cx="1971040" cy="369332"/>
          </a:xfrm>
          <a:prstGeom prst="rect">
            <a:avLst/>
          </a:prstGeom>
          <a:noFill/>
        </p:spPr>
        <p:txBody>
          <a:bodyPr wrap="square" rtlCol="0">
            <a:spAutoFit/>
          </a:bodyPr>
          <a:lstStyle/>
          <a:p>
            <a:r>
              <a:rPr lang="fr-FR" dirty="0"/>
              <a:t>Jean Berger</a:t>
            </a:r>
          </a:p>
        </p:txBody>
      </p:sp>
    </p:spTree>
    <p:extLst>
      <p:ext uri="{BB962C8B-B14F-4D97-AF65-F5344CB8AC3E}">
        <p14:creationId xmlns:p14="http://schemas.microsoft.com/office/powerpoint/2010/main" val="161325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0184" y="146305"/>
            <a:ext cx="10515600" cy="1088135"/>
          </a:xfrm>
        </p:spPr>
        <p:txBody>
          <a:bodyPr>
            <a:normAutofit fontScale="92500" lnSpcReduction="20000"/>
          </a:bodyPr>
          <a:lstStyle/>
          <a:p>
            <a:pPr marL="0" indent="0">
              <a:buNone/>
            </a:pPr>
            <a:r>
              <a:rPr lang="fr-FR" sz="4400" dirty="0">
                <a:solidFill>
                  <a:srgbClr val="FF0000"/>
                </a:solidFill>
                <a:latin typeface="Arial" panose="020B0604020202020204" pitchFamily="34" charset="0"/>
                <a:cs typeface="Arial" panose="020B0604020202020204" pitchFamily="34" charset="0"/>
              </a:rPr>
              <a:t>I Le mythe contemporain des chemins de Saint-Jacques de Compostelle</a:t>
            </a:r>
          </a:p>
        </p:txBody>
      </p:sp>
      <p:sp>
        <p:nvSpPr>
          <p:cNvPr id="5" name="ZoneTexte 4"/>
          <p:cNvSpPr txBox="1"/>
          <p:nvPr/>
        </p:nvSpPr>
        <p:spPr>
          <a:xfrm>
            <a:off x="630936" y="1627632"/>
            <a:ext cx="7051908" cy="4401205"/>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t>1°/ Compostelle de l’oubli au réveil</a:t>
            </a:r>
          </a:p>
          <a:p>
            <a:pPr marL="457200" indent="-457200">
              <a:buFont typeface="Arial" panose="020B0604020202020204" pitchFamily="34" charset="0"/>
              <a:buChar char="•"/>
            </a:pPr>
            <a:r>
              <a:rPr lang="fr-FR" sz="2800" dirty="0"/>
              <a:t>Pèlerinage encore très fort au XVIIIe siècle</a:t>
            </a:r>
          </a:p>
          <a:p>
            <a:pPr marL="457200" indent="-457200">
              <a:buFont typeface="Arial" panose="020B0604020202020204" pitchFamily="34" charset="0"/>
              <a:buChar char="•"/>
            </a:pPr>
            <a:r>
              <a:rPr lang="fr-FR" sz="2800" dirty="0"/>
              <a:t>Oubli total au XIXe siècle</a:t>
            </a:r>
          </a:p>
          <a:p>
            <a:pPr marL="457200" indent="-457200">
              <a:buFont typeface="Arial" panose="020B0604020202020204" pitchFamily="34" charset="0"/>
              <a:buChar char="•"/>
            </a:pPr>
            <a:r>
              <a:rPr lang="fr-FR" sz="2800" dirty="0"/>
              <a:t>« Les récentes splendeurs de Lourdes ont éteint la vieille gloire de Compostelle » Guillon Édouard, </a:t>
            </a:r>
            <a:r>
              <a:rPr lang="fr-FR" sz="2800" i="1" dirty="0"/>
              <a:t>Sur les routes, contes d'ici et d'ailleurs</a:t>
            </a:r>
            <a:r>
              <a:rPr lang="fr-FR" sz="2800" dirty="0"/>
              <a:t>, 1906 [Lourdes 1858]</a:t>
            </a:r>
          </a:p>
          <a:p>
            <a:pPr marL="457200" indent="-457200">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a:p>
            <a:endParaRPr lang="fr-FR" sz="2800" dirty="0"/>
          </a:p>
        </p:txBody>
      </p:sp>
      <p:pic>
        <p:nvPicPr>
          <p:cNvPr id="4" name="Image 3">
            <a:extLst>
              <a:ext uri="{FF2B5EF4-FFF2-40B4-BE49-F238E27FC236}">
                <a16:creationId xmlns:a16="http://schemas.microsoft.com/office/drawing/2014/main" id="{9CCFE9E0-B0D1-4B3A-B46F-2447A2F36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844" y="1003271"/>
            <a:ext cx="4364611" cy="5819481"/>
          </a:xfrm>
          <a:prstGeom prst="rect">
            <a:avLst/>
          </a:prstGeom>
        </p:spPr>
      </p:pic>
    </p:spTree>
    <p:extLst>
      <p:ext uri="{BB962C8B-B14F-4D97-AF65-F5344CB8AC3E}">
        <p14:creationId xmlns:p14="http://schemas.microsoft.com/office/powerpoint/2010/main" val="282124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6213E9-B7EC-40BA-AED8-57ABF9D0EB6F}"/>
              </a:ext>
            </a:extLst>
          </p:cNvPr>
          <p:cNvSpPr>
            <a:spLocks noGrp="1"/>
          </p:cNvSpPr>
          <p:nvPr>
            <p:ph idx="1"/>
          </p:nvPr>
        </p:nvSpPr>
        <p:spPr>
          <a:xfrm>
            <a:off x="838200" y="413657"/>
            <a:ext cx="6292317" cy="5763306"/>
          </a:xfrm>
        </p:spPr>
        <p:txBody>
          <a:bodyPr/>
          <a:lstStyle/>
          <a:p>
            <a:r>
              <a:rPr lang="fr-FR" dirty="0"/>
              <a:t>1210 : monopole de la vente des enseignes à l’Hôtel-Dieu</a:t>
            </a:r>
          </a:p>
          <a:p>
            <a:r>
              <a:rPr lang="fr-FR" dirty="0"/>
              <a:t>Table, </a:t>
            </a:r>
            <a:r>
              <a:rPr lang="fr-FR" dirty="0" err="1"/>
              <a:t>donats</a:t>
            </a:r>
            <a:endParaRPr lang="fr-FR" dirty="0"/>
          </a:p>
          <a:p>
            <a:r>
              <a:rPr lang="fr-FR" dirty="0"/>
              <a:t>Multiples fraudes</a:t>
            </a:r>
          </a:p>
        </p:txBody>
      </p:sp>
      <p:pic>
        <p:nvPicPr>
          <p:cNvPr id="4" name="Image 3">
            <a:extLst>
              <a:ext uri="{FF2B5EF4-FFF2-40B4-BE49-F238E27FC236}">
                <a16:creationId xmlns:a16="http://schemas.microsoft.com/office/drawing/2014/main" id="{8B5DAE46-5175-4760-A536-037146F73A03}"/>
              </a:ext>
            </a:extLst>
          </p:cNvPr>
          <p:cNvPicPr>
            <a:picLocks noChangeAspect="1"/>
          </p:cNvPicPr>
          <p:nvPr/>
        </p:nvPicPr>
        <p:blipFill rotWithShape="1">
          <a:blip r:embed="rId2">
            <a:extLst>
              <a:ext uri="{28A0092B-C50C-407E-A947-70E740481C1C}">
                <a14:useLocalDpi xmlns:a14="http://schemas.microsoft.com/office/drawing/2010/main" val="0"/>
              </a:ext>
            </a:extLst>
          </a:blip>
          <a:srcRect r="5465"/>
          <a:stretch/>
        </p:blipFill>
        <p:spPr>
          <a:xfrm>
            <a:off x="7130517" y="61349"/>
            <a:ext cx="4939563" cy="6796651"/>
          </a:xfrm>
          <a:prstGeom prst="rect">
            <a:avLst/>
          </a:prstGeom>
        </p:spPr>
      </p:pic>
      <p:sp>
        <p:nvSpPr>
          <p:cNvPr id="5" name="ZoneTexte 4">
            <a:extLst>
              <a:ext uri="{FF2B5EF4-FFF2-40B4-BE49-F238E27FC236}">
                <a16:creationId xmlns:a16="http://schemas.microsoft.com/office/drawing/2014/main" id="{041CB25E-193B-4A5D-9790-6CB68A1BD39F}"/>
              </a:ext>
            </a:extLst>
          </p:cNvPr>
          <p:cNvSpPr txBox="1"/>
          <p:nvPr/>
        </p:nvSpPr>
        <p:spPr>
          <a:xfrm>
            <a:off x="5753111" y="6332815"/>
            <a:ext cx="1971040" cy="369332"/>
          </a:xfrm>
          <a:prstGeom prst="rect">
            <a:avLst/>
          </a:prstGeom>
          <a:noFill/>
        </p:spPr>
        <p:txBody>
          <a:bodyPr wrap="square" rtlCol="0">
            <a:spAutoFit/>
          </a:bodyPr>
          <a:lstStyle/>
          <a:p>
            <a:r>
              <a:rPr lang="fr-FR" dirty="0"/>
              <a:t>Jean Berger</a:t>
            </a:r>
          </a:p>
        </p:txBody>
      </p:sp>
    </p:spTree>
    <p:extLst>
      <p:ext uri="{BB962C8B-B14F-4D97-AF65-F5344CB8AC3E}">
        <p14:creationId xmlns:p14="http://schemas.microsoft.com/office/powerpoint/2010/main" val="1393424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478" y="329184"/>
            <a:ext cx="6709216" cy="6109715"/>
          </a:xfrm>
        </p:spPr>
        <p:txBody>
          <a:bodyPr>
            <a:normAutofit lnSpcReduction="10000"/>
          </a:bodyPr>
          <a:lstStyle/>
          <a:p>
            <a:pPr marL="0" indent="0">
              <a:buNone/>
            </a:pPr>
            <a:r>
              <a:rPr lang="fr-FR" sz="4400" b="1" dirty="0">
                <a:solidFill>
                  <a:srgbClr val="FF0000"/>
                </a:solidFill>
              </a:rPr>
              <a:t>IV</a:t>
            </a:r>
            <a:r>
              <a:rPr lang="fr-FR" sz="4400" dirty="0">
                <a:solidFill>
                  <a:srgbClr val="FF0000"/>
                </a:solidFill>
              </a:rPr>
              <a:t> </a:t>
            </a:r>
            <a:r>
              <a:rPr lang="fr-FR" sz="4400" b="1" dirty="0">
                <a:solidFill>
                  <a:srgbClr val="FF0000"/>
                </a:solidFill>
              </a:rPr>
              <a:t>Les transformations du culte marial au Puy à l’automne du Moyen Age </a:t>
            </a:r>
          </a:p>
          <a:p>
            <a:pPr marL="0" indent="0">
              <a:buNone/>
            </a:pPr>
            <a:r>
              <a:rPr lang="fr-FR" b="1" dirty="0"/>
              <a:t>1°/ Un pèlerinage toujours vivace au XIVe siècle</a:t>
            </a:r>
          </a:p>
          <a:p>
            <a:r>
              <a:rPr lang="fr-FR" dirty="0"/>
              <a:t>Quêtes de l’Hôtel-Dieu</a:t>
            </a:r>
          </a:p>
          <a:p>
            <a:r>
              <a:rPr lang="fr-FR" dirty="0"/>
              <a:t>Hôpital Notre-Dame du Puy à Toulouse pour les Espagnols</a:t>
            </a:r>
          </a:p>
          <a:p>
            <a:endParaRPr lang="fr-FR" dirty="0"/>
          </a:p>
          <a:p>
            <a:r>
              <a:rPr lang="fr-FR" dirty="0"/>
              <a:t>Extension du monopole commercial de l’Hôtel-Dieu</a:t>
            </a:r>
          </a:p>
          <a:p>
            <a:r>
              <a:rPr lang="fr-FR" dirty="0"/>
              <a:t>Location des tables</a:t>
            </a:r>
          </a:p>
          <a:p>
            <a:r>
              <a:rPr lang="fr-FR" dirty="0"/>
              <a:t>Cire, chandelles, orfèvrerie</a:t>
            </a:r>
          </a:p>
        </p:txBody>
      </p:sp>
      <p:sp>
        <p:nvSpPr>
          <p:cNvPr id="11" name="ZoneTexte 10">
            <a:extLst>
              <a:ext uri="{FF2B5EF4-FFF2-40B4-BE49-F238E27FC236}">
                <a16:creationId xmlns:a16="http://schemas.microsoft.com/office/drawing/2014/main" id="{87EED8A0-C1FE-460A-87F0-F014084A0083}"/>
              </a:ext>
            </a:extLst>
          </p:cNvPr>
          <p:cNvSpPr txBox="1"/>
          <p:nvPr/>
        </p:nvSpPr>
        <p:spPr>
          <a:xfrm>
            <a:off x="6847840" y="6132577"/>
            <a:ext cx="3373120" cy="603503"/>
          </a:xfrm>
          <a:prstGeom prst="rect">
            <a:avLst/>
          </a:prstGeom>
          <a:solidFill>
            <a:schemeClr val="bg1"/>
          </a:solidFill>
        </p:spPr>
        <p:txBody>
          <a:bodyPr wrap="square" rtlCol="0">
            <a:spAutoFit/>
          </a:bodyPr>
          <a:lstStyle/>
          <a:p>
            <a:endParaRPr lang="fr-FR" dirty="0"/>
          </a:p>
        </p:txBody>
      </p:sp>
      <p:pic>
        <p:nvPicPr>
          <p:cNvPr id="5" name="Image 4">
            <a:extLst>
              <a:ext uri="{FF2B5EF4-FFF2-40B4-BE49-F238E27FC236}">
                <a16:creationId xmlns:a16="http://schemas.microsoft.com/office/drawing/2014/main" id="{9EB4A23E-C9C5-498E-9906-BE9393F66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264" y="1"/>
            <a:ext cx="5682406" cy="5542960"/>
          </a:xfrm>
          <a:prstGeom prst="rect">
            <a:avLst/>
          </a:prstGeom>
        </p:spPr>
      </p:pic>
    </p:spTree>
    <p:extLst>
      <p:ext uri="{BB962C8B-B14F-4D97-AF65-F5344CB8AC3E}">
        <p14:creationId xmlns:p14="http://schemas.microsoft.com/office/powerpoint/2010/main" val="42378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F5005C-B67D-4A47-85C0-4144A90A9EBD}"/>
              </a:ext>
            </a:extLst>
          </p:cNvPr>
          <p:cNvSpPr>
            <a:spLocks noGrp="1"/>
          </p:cNvSpPr>
          <p:nvPr>
            <p:ph idx="1"/>
          </p:nvPr>
        </p:nvSpPr>
        <p:spPr>
          <a:xfrm>
            <a:off x="838200" y="413657"/>
            <a:ext cx="4114800" cy="5763306"/>
          </a:xfrm>
        </p:spPr>
        <p:txBody>
          <a:bodyPr/>
          <a:lstStyle/>
          <a:p>
            <a:r>
              <a:rPr lang="fr-FR" b="1" dirty="0"/>
              <a:t>2°/ Le noircissement de la Vierge</a:t>
            </a:r>
          </a:p>
          <a:p>
            <a:r>
              <a:rPr lang="fr-FR" dirty="0"/>
              <a:t>Dévotion mariale des chanoines</a:t>
            </a:r>
          </a:p>
          <a:p>
            <a:endParaRPr lang="fr-FR" dirty="0"/>
          </a:p>
        </p:txBody>
      </p:sp>
      <p:pic>
        <p:nvPicPr>
          <p:cNvPr id="5" name="Image 4" descr="Une image contenant bâtiment, pierre, assis, chat&#10;&#10;Description générée automatiquement">
            <a:extLst>
              <a:ext uri="{FF2B5EF4-FFF2-40B4-BE49-F238E27FC236}">
                <a16:creationId xmlns:a16="http://schemas.microsoft.com/office/drawing/2014/main" id="{709A51A5-03B3-4EDB-9E3C-1738ED290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622" y="932769"/>
            <a:ext cx="6667500" cy="4448175"/>
          </a:xfrm>
          <a:prstGeom prst="rect">
            <a:avLst/>
          </a:prstGeom>
        </p:spPr>
      </p:pic>
      <p:pic>
        <p:nvPicPr>
          <p:cNvPr id="7" name="Image 6" descr="Une image contenant photo, fenêtre, vieux, monté&#10;&#10;Description générée automatiquement">
            <a:extLst>
              <a:ext uri="{FF2B5EF4-FFF2-40B4-BE49-F238E27FC236}">
                <a16:creationId xmlns:a16="http://schemas.microsoft.com/office/drawing/2014/main" id="{197BE461-3A47-406E-BFFE-3E65C0255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33" y="2162173"/>
            <a:ext cx="3717404" cy="4448175"/>
          </a:xfrm>
          <a:prstGeom prst="rect">
            <a:avLst/>
          </a:prstGeom>
        </p:spPr>
      </p:pic>
    </p:spTree>
    <p:extLst>
      <p:ext uri="{BB962C8B-B14F-4D97-AF65-F5344CB8AC3E}">
        <p14:creationId xmlns:p14="http://schemas.microsoft.com/office/powerpoint/2010/main" val="115168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372A27-33CF-427B-93A5-6796DAE366B3}"/>
              </a:ext>
            </a:extLst>
          </p:cNvPr>
          <p:cNvSpPr>
            <a:spLocks noGrp="1"/>
          </p:cNvSpPr>
          <p:nvPr>
            <p:ph idx="1"/>
          </p:nvPr>
        </p:nvSpPr>
        <p:spPr>
          <a:xfrm>
            <a:off x="838200" y="370114"/>
            <a:ext cx="6193971" cy="5806849"/>
          </a:xfrm>
        </p:spPr>
        <p:txBody>
          <a:bodyPr/>
          <a:lstStyle/>
          <a:p>
            <a:r>
              <a:rPr lang="fr-FR" dirty="0"/>
              <a:t>Vilatte</a:t>
            </a:r>
          </a:p>
          <a:p>
            <a:r>
              <a:rPr lang="fr-FR" strike="sngStrike" dirty="0"/>
              <a:t>Isis</a:t>
            </a:r>
            <a:r>
              <a:rPr lang="fr-FR" dirty="0"/>
              <a:t> &lt;- </a:t>
            </a:r>
            <a:r>
              <a:rPr lang="fr-FR" strike="sngStrike" dirty="0"/>
              <a:t>Louis IX</a:t>
            </a:r>
          </a:p>
          <a:p>
            <a:r>
              <a:rPr lang="fr-FR" dirty="0"/>
              <a:t>Noircissement dans la seconde moitié du XIVe siècle</a:t>
            </a:r>
          </a:p>
          <a:p>
            <a:r>
              <a:rPr lang="fr-FR" dirty="0"/>
              <a:t>1291 Saint-Jean d’Acre</a:t>
            </a:r>
          </a:p>
          <a:p>
            <a:r>
              <a:rPr lang="fr-FR" dirty="0"/>
              <a:t>Maure</a:t>
            </a:r>
          </a:p>
          <a:p>
            <a:r>
              <a:rPr lang="fr-FR" dirty="0"/>
              <a:t>Attribution au prophète Jérémie</a:t>
            </a:r>
          </a:p>
          <a:p>
            <a:endParaRPr lang="fr-FR" dirty="0"/>
          </a:p>
          <a:p>
            <a:r>
              <a:rPr lang="fr-FR" dirty="0"/>
              <a:t>Diffusion dans toute l’Europe, jusqu’en Suède et en Pologne, sur la longue durée</a:t>
            </a:r>
          </a:p>
          <a:p>
            <a:endParaRPr lang="fr-FR" dirty="0"/>
          </a:p>
        </p:txBody>
      </p:sp>
      <p:pic>
        <p:nvPicPr>
          <p:cNvPr id="5" name="Image 4">
            <a:extLst>
              <a:ext uri="{FF2B5EF4-FFF2-40B4-BE49-F238E27FC236}">
                <a16:creationId xmlns:a16="http://schemas.microsoft.com/office/drawing/2014/main" id="{31662E7D-EBC0-4178-8964-87BB9308C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172" y="-9778"/>
            <a:ext cx="4798468" cy="6802224"/>
          </a:xfrm>
          <a:prstGeom prst="rect">
            <a:avLst/>
          </a:prstGeom>
        </p:spPr>
      </p:pic>
    </p:spTree>
    <p:extLst>
      <p:ext uri="{BB962C8B-B14F-4D97-AF65-F5344CB8AC3E}">
        <p14:creationId xmlns:p14="http://schemas.microsoft.com/office/powerpoint/2010/main" val="425110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5EF96BA-D9D8-4498-89BF-2E18F0864AD5}"/>
              </a:ext>
            </a:extLst>
          </p:cNvPr>
          <p:cNvSpPr>
            <a:spLocks noGrp="1"/>
          </p:cNvSpPr>
          <p:nvPr>
            <p:ph idx="1"/>
          </p:nvPr>
        </p:nvSpPr>
        <p:spPr>
          <a:xfrm>
            <a:off x="838200" y="359229"/>
            <a:ext cx="6133551" cy="5817734"/>
          </a:xfrm>
        </p:spPr>
        <p:txBody>
          <a:bodyPr/>
          <a:lstStyle/>
          <a:p>
            <a:r>
              <a:rPr lang="fr-FR" b="1" dirty="0"/>
              <a:t>3°/ Les recompositions du XVe siècle</a:t>
            </a:r>
          </a:p>
          <a:p>
            <a:r>
              <a:rPr lang="fr-FR" dirty="0"/>
              <a:t>Fidélité et siège de 1420</a:t>
            </a:r>
          </a:p>
          <a:p>
            <a:r>
              <a:rPr lang="fr-FR" dirty="0"/>
              <a:t>Charles VII</a:t>
            </a:r>
          </a:p>
          <a:p>
            <a:r>
              <a:rPr lang="fr-FR" dirty="0"/>
              <a:t>Louis XI</a:t>
            </a:r>
          </a:p>
          <a:p>
            <a:r>
              <a:rPr lang="fr-FR" dirty="0"/>
              <a:t>1468 protection et victoire</a:t>
            </a:r>
          </a:p>
          <a:p>
            <a:r>
              <a:rPr lang="fr-FR" dirty="0" err="1"/>
              <a:t>Chadaraïta</a:t>
            </a:r>
            <a:endParaRPr lang="fr-FR" dirty="0"/>
          </a:p>
          <a:p>
            <a:endParaRPr lang="fr-FR" dirty="0"/>
          </a:p>
          <a:p>
            <a:endParaRPr lang="fr-FR" dirty="0"/>
          </a:p>
        </p:txBody>
      </p:sp>
      <p:pic>
        <p:nvPicPr>
          <p:cNvPr id="4" name="Image 3" descr="Une image contenant intérieur, meubles, bâtiment, assis&#10;&#10;Description générée automatiquement">
            <a:extLst>
              <a:ext uri="{FF2B5EF4-FFF2-40B4-BE49-F238E27FC236}">
                <a16:creationId xmlns:a16="http://schemas.microsoft.com/office/drawing/2014/main" id="{A4A31E0D-DFCD-4217-A738-33A90EFB4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751" y="359228"/>
            <a:ext cx="4948106" cy="6199685"/>
          </a:xfrm>
          <a:prstGeom prst="rect">
            <a:avLst/>
          </a:prstGeom>
        </p:spPr>
      </p:pic>
      <p:sp>
        <p:nvSpPr>
          <p:cNvPr id="3" name="ZoneTexte 2">
            <a:extLst>
              <a:ext uri="{FF2B5EF4-FFF2-40B4-BE49-F238E27FC236}">
                <a16:creationId xmlns:a16="http://schemas.microsoft.com/office/drawing/2014/main" id="{AD453583-0A7A-4F6E-AAE1-E75331642631}"/>
              </a:ext>
            </a:extLst>
          </p:cNvPr>
          <p:cNvSpPr txBox="1"/>
          <p:nvPr/>
        </p:nvSpPr>
        <p:spPr>
          <a:xfrm>
            <a:off x="2969443" y="6176963"/>
            <a:ext cx="3271101" cy="646331"/>
          </a:xfrm>
          <a:prstGeom prst="rect">
            <a:avLst/>
          </a:prstGeom>
          <a:noFill/>
        </p:spPr>
        <p:txBody>
          <a:bodyPr wrap="square" rtlCol="0">
            <a:spAutoFit/>
          </a:bodyPr>
          <a:lstStyle/>
          <a:p>
            <a:r>
              <a:rPr lang="fr-FR" dirty="0"/>
              <a:t>La vierge noire (tableau du XVIIe siècle, musée Crozatier)</a:t>
            </a:r>
          </a:p>
        </p:txBody>
      </p:sp>
    </p:spTree>
    <p:extLst>
      <p:ext uri="{BB962C8B-B14F-4D97-AF65-F5344CB8AC3E}">
        <p14:creationId xmlns:p14="http://schemas.microsoft.com/office/powerpoint/2010/main" val="2458927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FD6683-6DF7-4DB0-9DDD-BAE630C595C6}"/>
              </a:ext>
            </a:extLst>
          </p:cNvPr>
          <p:cNvSpPr>
            <a:spLocks noGrp="1"/>
          </p:cNvSpPr>
          <p:nvPr>
            <p:ph idx="1"/>
          </p:nvPr>
        </p:nvSpPr>
        <p:spPr>
          <a:xfrm>
            <a:off x="838200" y="254524"/>
            <a:ext cx="6005660" cy="5922439"/>
          </a:xfrm>
        </p:spPr>
        <p:txBody>
          <a:bodyPr/>
          <a:lstStyle/>
          <a:p>
            <a:r>
              <a:rPr lang="fr-FR" dirty="0"/>
              <a:t>Récit en vieux français vers 1470</a:t>
            </a:r>
          </a:p>
          <a:p>
            <a:r>
              <a:rPr lang="fr-FR" dirty="0"/>
              <a:t>à Charlotte de Savoie</a:t>
            </a:r>
          </a:p>
          <a:p>
            <a:r>
              <a:rPr lang="fr-FR" dirty="0"/>
              <a:t>Saint Georges, plans par un cerf, saint </a:t>
            </a:r>
            <a:r>
              <a:rPr lang="fr-FR" dirty="0" err="1"/>
              <a:t>Vosy</a:t>
            </a:r>
            <a:endParaRPr lang="fr-FR" dirty="0"/>
          </a:p>
          <a:p>
            <a:endParaRPr lang="fr-FR" dirty="0"/>
          </a:p>
        </p:txBody>
      </p:sp>
      <p:pic>
        <p:nvPicPr>
          <p:cNvPr id="5" name="Image 4">
            <a:extLst>
              <a:ext uri="{FF2B5EF4-FFF2-40B4-BE49-F238E27FC236}">
                <a16:creationId xmlns:a16="http://schemas.microsoft.com/office/drawing/2014/main" id="{FD9D7E72-F806-4FD2-A9FC-B806F4F4A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099" y="20759"/>
            <a:ext cx="4584577" cy="6855522"/>
          </a:xfrm>
          <a:prstGeom prst="rect">
            <a:avLst/>
          </a:prstGeom>
        </p:spPr>
      </p:pic>
    </p:spTree>
    <p:extLst>
      <p:ext uri="{BB962C8B-B14F-4D97-AF65-F5344CB8AC3E}">
        <p14:creationId xmlns:p14="http://schemas.microsoft.com/office/powerpoint/2010/main" val="3913134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EBBB70-AB5E-4E3B-99CB-F471257BE193}"/>
              </a:ext>
            </a:extLst>
          </p:cNvPr>
          <p:cNvSpPr>
            <a:spLocks noGrp="1"/>
          </p:cNvSpPr>
          <p:nvPr>
            <p:ph idx="1"/>
          </p:nvPr>
        </p:nvSpPr>
        <p:spPr>
          <a:xfrm>
            <a:off x="838200" y="402771"/>
            <a:ext cx="10515600" cy="5774192"/>
          </a:xfrm>
        </p:spPr>
        <p:txBody>
          <a:bodyPr/>
          <a:lstStyle/>
          <a:p>
            <a:r>
              <a:rPr lang="fr-FR" dirty="0"/>
              <a:t>Carte des quêtes au XVe siècle</a:t>
            </a:r>
          </a:p>
          <a:p>
            <a:r>
              <a:rPr lang="fr-FR" dirty="0"/>
              <a:t>Carte des confréries</a:t>
            </a:r>
          </a:p>
        </p:txBody>
      </p:sp>
      <p:pic>
        <p:nvPicPr>
          <p:cNvPr id="5" name="Image 4" descr="Une image contenant texte, carte&#10;&#10;Description générée automatiquement">
            <a:extLst>
              <a:ext uri="{FF2B5EF4-FFF2-40B4-BE49-F238E27FC236}">
                <a16:creationId xmlns:a16="http://schemas.microsoft.com/office/drawing/2014/main" id="{81399AB7-7676-4D2C-A68B-759EDFD22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60" y="1390002"/>
            <a:ext cx="4814753" cy="5072269"/>
          </a:xfrm>
          <a:prstGeom prst="rect">
            <a:avLst/>
          </a:prstGeom>
        </p:spPr>
      </p:pic>
      <p:pic>
        <p:nvPicPr>
          <p:cNvPr id="6" name="Image 5">
            <a:extLst>
              <a:ext uri="{FF2B5EF4-FFF2-40B4-BE49-F238E27FC236}">
                <a16:creationId xmlns:a16="http://schemas.microsoft.com/office/drawing/2014/main" id="{EDC444D8-0AB8-4C40-9BBF-050440430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709" y="1"/>
            <a:ext cx="6354674" cy="6878170"/>
          </a:xfrm>
          <a:prstGeom prst="rect">
            <a:avLst/>
          </a:prstGeom>
        </p:spPr>
      </p:pic>
    </p:spTree>
    <p:extLst>
      <p:ext uri="{BB962C8B-B14F-4D97-AF65-F5344CB8AC3E}">
        <p14:creationId xmlns:p14="http://schemas.microsoft.com/office/powerpoint/2010/main" val="219469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8BCD39-3EA8-416F-A68E-A0D5C046E884}"/>
              </a:ext>
            </a:extLst>
          </p:cNvPr>
          <p:cNvSpPr>
            <a:spLocks noGrp="1"/>
          </p:cNvSpPr>
          <p:nvPr>
            <p:ph idx="1"/>
          </p:nvPr>
        </p:nvSpPr>
        <p:spPr>
          <a:xfrm>
            <a:off x="838200" y="239486"/>
            <a:ext cx="10515600" cy="5937477"/>
          </a:xfrm>
        </p:spPr>
        <p:txBody>
          <a:bodyPr/>
          <a:lstStyle/>
          <a:p>
            <a:r>
              <a:rPr lang="fr-FR" dirty="0"/>
              <a:t>Jubilé 1407 : coïncidence de l’Annonciation et du Vendredi Saint</a:t>
            </a:r>
          </a:p>
          <a:p>
            <a:r>
              <a:rPr lang="fr-FR" dirty="0"/>
              <a:t>7 morts</a:t>
            </a:r>
          </a:p>
          <a:p>
            <a:r>
              <a:rPr lang="fr-FR" dirty="0"/>
              <a:t>Grand Schisme</a:t>
            </a:r>
          </a:p>
          <a:p>
            <a:r>
              <a:rPr lang="fr-FR" strike="sngStrike" dirty="0"/>
              <a:t>Année sainte à Rome en 1400</a:t>
            </a:r>
          </a:p>
          <a:p>
            <a:r>
              <a:rPr lang="fr-FR" dirty="0"/>
              <a:t>De nouveau en 1418</a:t>
            </a:r>
          </a:p>
          <a:p>
            <a:r>
              <a:rPr lang="fr-FR" dirty="0"/>
              <a:t>Légitimation pontificale au cours du XVe siècle</a:t>
            </a:r>
          </a:p>
          <a:p>
            <a:endParaRPr lang="fr-FR" dirty="0"/>
          </a:p>
          <a:p>
            <a:r>
              <a:rPr lang="fr-FR" dirty="0"/>
              <a:t>Recueil de miracles mentionné par </a:t>
            </a:r>
            <a:r>
              <a:rPr lang="fr-FR" dirty="0" err="1"/>
              <a:t>Odo</a:t>
            </a:r>
            <a:r>
              <a:rPr lang="fr-FR" dirty="0"/>
              <a:t> de </a:t>
            </a:r>
            <a:r>
              <a:rPr lang="fr-FR" dirty="0" err="1"/>
              <a:t>Gissey</a:t>
            </a:r>
            <a:r>
              <a:rPr lang="fr-FR" dirty="0"/>
              <a:t> : XIVe-XVIe siècles</a:t>
            </a:r>
          </a:p>
          <a:p>
            <a:r>
              <a:rPr lang="fr-FR" dirty="0"/>
              <a:t>Grands mais aussi petites gens</a:t>
            </a:r>
          </a:p>
        </p:txBody>
      </p:sp>
    </p:spTree>
    <p:extLst>
      <p:ext uri="{BB962C8B-B14F-4D97-AF65-F5344CB8AC3E}">
        <p14:creationId xmlns:p14="http://schemas.microsoft.com/office/powerpoint/2010/main" val="29804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9D5A30-117E-4B75-B8ED-CBE922F8E445}"/>
              </a:ext>
            </a:extLst>
          </p:cNvPr>
          <p:cNvSpPr>
            <a:spLocks noGrp="1"/>
          </p:cNvSpPr>
          <p:nvPr>
            <p:ph idx="1"/>
          </p:nvPr>
        </p:nvSpPr>
        <p:spPr>
          <a:xfrm>
            <a:off x="838200" y="304800"/>
            <a:ext cx="6920060" cy="5872163"/>
          </a:xfrm>
        </p:spPr>
        <p:txBody>
          <a:bodyPr/>
          <a:lstStyle/>
          <a:p>
            <a:r>
              <a:rPr lang="fr-FR" dirty="0"/>
              <a:t>Fin du système des tables</a:t>
            </a:r>
          </a:p>
          <a:p>
            <a:r>
              <a:rPr lang="fr-FR" dirty="0"/>
              <a:t>1439 : dernière fraude connue à la vente d’enseignes</a:t>
            </a:r>
          </a:p>
          <a:p>
            <a:r>
              <a:rPr lang="fr-FR" dirty="0"/>
              <a:t>Réaménagement de la rue des tables</a:t>
            </a:r>
          </a:p>
          <a:p>
            <a:endParaRPr lang="fr-FR" dirty="0"/>
          </a:p>
          <a:p>
            <a:r>
              <a:rPr lang="fr-FR" dirty="0"/>
              <a:t>XVIe siècle : cent auberges et tavernes</a:t>
            </a:r>
          </a:p>
          <a:p>
            <a:r>
              <a:rPr lang="fr-FR" dirty="0"/>
              <a:t>Vers un pèlerinage plus régional (malgré les efforts des jésuites)</a:t>
            </a:r>
          </a:p>
          <a:p>
            <a:r>
              <a:rPr lang="fr-FR" dirty="0"/>
              <a:t>Miracles recensés par </a:t>
            </a:r>
            <a:r>
              <a:rPr lang="fr-FR" dirty="0" err="1"/>
              <a:t>Odo</a:t>
            </a:r>
            <a:r>
              <a:rPr lang="fr-FR" dirty="0"/>
              <a:t> de </a:t>
            </a:r>
            <a:r>
              <a:rPr lang="fr-FR" dirty="0" err="1"/>
              <a:t>Gissey</a:t>
            </a:r>
            <a:r>
              <a:rPr lang="fr-FR" dirty="0"/>
              <a:t> en 1620 (1402)</a:t>
            </a:r>
          </a:p>
          <a:p>
            <a:endParaRPr lang="fr-FR" dirty="0"/>
          </a:p>
        </p:txBody>
      </p:sp>
      <p:pic>
        <p:nvPicPr>
          <p:cNvPr id="4" name="Image 3">
            <a:extLst>
              <a:ext uri="{FF2B5EF4-FFF2-40B4-BE49-F238E27FC236}">
                <a16:creationId xmlns:a16="http://schemas.microsoft.com/office/drawing/2014/main" id="{88E5B09B-9F2A-4AF1-B6BB-0E090194B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462" y="0"/>
            <a:ext cx="4852035" cy="6858000"/>
          </a:xfrm>
          <a:prstGeom prst="rect">
            <a:avLst/>
          </a:prstGeom>
        </p:spPr>
      </p:pic>
    </p:spTree>
    <p:extLst>
      <p:ext uri="{BB962C8B-B14F-4D97-AF65-F5344CB8AC3E}">
        <p14:creationId xmlns:p14="http://schemas.microsoft.com/office/powerpoint/2010/main" val="2339481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229321-3B8D-4382-9A56-09D6EEDD65E0}"/>
              </a:ext>
            </a:extLst>
          </p:cNvPr>
          <p:cNvSpPr>
            <a:spLocks noGrp="1"/>
          </p:cNvSpPr>
          <p:nvPr>
            <p:ph type="title"/>
          </p:nvPr>
        </p:nvSpPr>
        <p:spPr/>
        <p:txBody>
          <a:bodyPr/>
          <a:lstStyle/>
          <a:p>
            <a:r>
              <a:rPr lang="fr-FR" b="1" dirty="0">
                <a:solidFill>
                  <a:srgbClr val="FF0000"/>
                </a:solidFill>
              </a:rPr>
              <a:t>Conclusion :</a:t>
            </a:r>
          </a:p>
        </p:txBody>
      </p:sp>
      <p:pic>
        <p:nvPicPr>
          <p:cNvPr id="6" name="Image 5">
            <a:extLst>
              <a:ext uri="{FF2B5EF4-FFF2-40B4-BE49-F238E27FC236}">
                <a16:creationId xmlns:a16="http://schemas.microsoft.com/office/drawing/2014/main" id="{3E3DEF18-7744-4C1D-B523-A247F5D9B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952" y="147150"/>
            <a:ext cx="6013768" cy="6563699"/>
          </a:xfrm>
          <a:prstGeom prst="rect">
            <a:avLst/>
          </a:prstGeom>
        </p:spPr>
      </p:pic>
      <p:sp>
        <p:nvSpPr>
          <p:cNvPr id="7" name="ZoneTexte 6">
            <a:extLst>
              <a:ext uri="{FF2B5EF4-FFF2-40B4-BE49-F238E27FC236}">
                <a16:creationId xmlns:a16="http://schemas.microsoft.com/office/drawing/2014/main" id="{BE321CCE-53F3-4AA2-BB17-3810C553D1F1}"/>
              </a:ext>
            </a:extLst>
          </p:cNvPr>
          <p:cNvSpPr txBox="1"/>
          <p:nvPr/>
        </p:nvSpPr>
        <p:spPr>
          <a:xfrm>
            <a:off x="4323556" y="6260346"/>
            <a:ext cx="2499360" cy="369332"/>
          </a:xfrm>
          <a:prstGeom prst="rect">
            <a:avLst/>
          </a:prstGeom>
          <a:noFill/>
        </p:spPr>
        <p:txBody>
          <a:bodyPr wrap="square" rtlCol="0">
            <a:spAutoFit/>
          </a:bodyPr>
          <a:lstStyle/>
          <a:p>
            <a:r>
              <a:rPr lang="fr-FR" dirty="0"/>
              <a:t>L’éveil.fr</a:t>
            </a:r>
          </a:p>
        </p:txBody>
      </p:sp>
      <p:sp>
        <p:nvSpPr>
          <p:cNvPr id="3" name="ZoneTexte 2">
            <a:extLst>
              <a:ext uri="{FF2B5EF4-FFF2-40B4-BE49-F238E27FC236}">
                <a16:creationId xmlns:a16="http://schemas.microsoft.com/office/drawing/2014/main" id="{896ECAB9-E651-4EF5-BBD4-8A95A692AB08}"/>
              </a:ext>
            </a:extLst>
          </p:cNvPr>
          <p:cNvSpPr txBox="1"/>
          <p:nvPr/>
        </p:nvSpPr>
        <p:spPr>
          <a:xfrm>
            <a:off x="509047" y="1621410"/>
            <a:ext cx="4830985" cy="4524315"/>
          </a:xfrm>
          <a:prstGeom prst="rect">
            <a:avLst/>
          </a:prstGeom>
          <a:noFill/>
        </p:spPr>
        <p:txBody>
          <a:bodyPr wrap="square" rtlCol="0">
            <a:spAutoFit/>
          </a:bodyPr>
          <a:lstStyle/>
          <a:p>
            <a:pPr marL="457200" indent="-457200">
              <a:buFont typeface="Arial" panose="020B0604020202020204" pitchFamily="34" charset="0"/>
              <a:buChar char="•"/>
            </a:pPr>
            <a:r>
              <a:rPr lang="fr-FR" sz="3200" dirty="0"/>
              <a:t>Mythe contemporain liant le Puy et Compostelle</a:t>
            </a:r>
          </a:p>
          <a:p>
            <a:pPr marL="457200" indent="-457200">
              <a:buFont typeface="Arial" panose="020B0604020202020204" pitchFamily="34" charset="0"/>
              <a:buChar char="•"/>
            </a:pPr>
            <a:r>
              <a:rPr lang="fr-FR" sz="3200" dirty="0"/>
              <a:t>Histoire autonome du pèlerinage vellave</a:t>
            </a:r>
          </a:p>
          <a:p>
            <a:pPr marL="457200" indent="-457200">
              <a:buFont typeface="Arial" panose="020B0604020202020204" pitchFamily="34" charset="0"/>
              <a:buChar char="•"/>
            </a:pPr>
            <a:r>
              <a:rPr lang="fr-FR" sz="3200" dirty="0"/>
              <a:t>Explique indéniablement pour partie essor de la ville du Puy. </a:t>
            </a:r>
          </a:p>
          <a:p>
            <a:endParaRPr lang="fr-FR" sz="3200" dirty="0"/>
          </a:p>
        </p:txBody>
      </p:sp>
    </p:spTree>
    <p:extLst>
      <p:ext uri="{BB962C8B-B14F-4D97-AF65-F5344CB8AC3E}">
        <p14:creationId xmlns:p14="http://schemas.microsoft.com/office/powerpoint/2010/main" val="211063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46FB25-AA2D-4BB5-BB41-E5314BFDFD95}"/>
              </a:ext>
            </a:extLst>
          </p:cNvPr>
          <p:cNvSpPr>
            <a:spLocks noGrp="1"/>
          </p:cNvSpPr>
          <p:nvPr>
            <p:ph idx="1"/>
          </p:nvPr>
        </p:nvSpPr>
        <p:spPr>
          <a:xfrm>
            <a:off x="193040" y="477520"/>
            <a:ext cx="6673772" cy="5699443"/>
          </a:xfrm>
        </p:spPr>
        <p:txBody>
          <a:bodyPr/>
          <a:lstStyle/>
          <a:p>
            <a:r>
              <a:rPr lang="fr-FR" dirty="0"/>
              <a:t>Jeanne Vieillard 1938 </a:t>
            </a:r>
            <a:r>
              <a:rPr lang="fr-FR" b="1" dirty="0"/>
              <a:t>guide du pèlerin</a:t>
            </a:r>
          </a:p>
          <a:p>
            <a:r>
              <a:rPr lang="fr-FR" b="1" dirty="0"/>
              <a:t>Édition d’une partie (5</a:t>
            </a:r>
            <a:r>
              <a:rPr lang="fr-FR" b="1" baseline="30000" dirty="0"/>
              <a:t>e</a:t>
            </a:r>
            <a:r>
              <a:rPr lang="fr-FR" b="1" dirty="0"/>
              <a:t>) d’un manuscrit du XIIe siècle</a:t>
            </a:r>
          </a:p>
          <a:p>
            <a:endParaRPr lang="fr-FR" b="1" dirty="0"/>
          </a:p>
          <a:p>
            <a:endParaRPr lang="fr-FR" b="1" dirty="0"/>
          </a:p>
        </p:txBody>
      </p:sp>
      <p:pic>
        <p:nvPicPr>
          <p:cNvPr id="5" name="Image 4">
            <a:extLst>
              <a:ext uri="{FF2B5EF4-FFF2-40B4-BE49-F238E27FC236}">
                <a16:creationId xmlns:a16="http://schemas.microsoft.com/office/drawing/2014/main" id="{D6D6AA72-C433-4875-9AD3-37E056B20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798" y="81280"/>
            <a:ext cx="3503162" cy="4419600"/>
          </a:xfrm>
          <a:prstGeom prst="rect">
            <a:avLst/>
          </a:prstGeom>
        </p:spPr>
      </p:pic>
      <p:pic>
        <p:nvPicPr>
          <p:cNvPr id="7" name="Image 6">
            <a:extLst>
              <a:ext uri="{FF2B5EF4-FFF2-40B4-BE49-F238E27FC236}">
                <a16:creationId xmlns:a16="http://schemas.microsoft.com/office/drawing/2014/main" id="{EE35B724-B424-4041-9B72-D52092870E24}"/>
              </a:ext>
            </a:extLst>
          </p:cNvPr>
          <p:cNvPicPr>
            <a:picLocks noChangeAspect="1"/>
          </p:cNvPicPr>
          <p:nvPr/>
        </p:nvPicPr>
        <p:blipFill rotWithShape="1">
          <a:blip r:embed="rId3">
            <a:extLst>
              <a:ext uri="{28A0092B-C50C-407E-A947-70E740481C1C}">
                <a14:useLocalDpi xmlns:a14="http://schemas.microsoft.com/office/drawing/2010/main" val="0"/>
              </a:ext>
            </a:extLst>
          </a:blip>
          <a:srcRect l="1491" t="13629" r="8209" b="6361"/>
          <a:stretch/>
        </p:blipFill>
        <p:spPr>
          <a:xfrm>
            <a:off x="193040" y="1866507"/>
            <a:ext cx="8114692" cy="4794793"/>
          </a:xfrm>
          <a:prstGeom prst="rect">
            <a:avLst/>
          </a:prstGeom>
        </p:spPr>
      </p:pic>
    </p:spTree>
    <p:extLst>
      <p:ext uri="{BB962C8B-B14F-4D97-AF65-F5344CB8AC3E}">
        <p14:creationId xmlns:p14="http://schemas.microsoft.com/office/powerpoint/2010/main" val="2866884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0E35A6-884C-4E80-9E0F-E3CE8FDC48ED}"/>
              </a:ext>
            </a:extLst>
          </p:cNvPr>
          <p:cNvSpPr>
            <a:spLocks noGrp="1"/>
          </p:cNvSpPr>
          <p:nvPr>
            <p:ph idx="1"/>
          </p:nvPr>
        </p:nvSpPr>
        <p:spPr>
          <a:xfrm>
            <a:off x="838200" y="391886"/>
            <a:ext cx="10515600" cy="5785077"/>
          </a:xfrm>
        </p:spPr>
        <p:txBody>
          <a:bodyPr>
            <a:normAutofit/>
          </a:bodyPr>
          <a:lstStyle/>
          <a:p>
            <a:r>
              <a:rPr lang="fr-FR" sz="3200" dirty="0"/>
              <a:t>Mais facteur parmi d’autres : puissante seigneurie épiscopale (monnaie), clergé abondant à nourrir, dynamique commerciale propre (</a:t>
            </a:r>
            <a:r>
              <a:rPr lang="fr-FR" sz="3200" dirty="0" err="1"/>
              <a:t>Romeuf</a:t>
            </a:r>
            <a:r>
              <a:rPr lang="fr-FR" sz="3200" dirty="0"/>
              <a:t> : marchands ponots convoyant avec muletiers plusieurs tonnes d’alun de Marseille à Troyes dès le milieu du XIIIe siècle).</a:t>
            </a:r>
          </a:p>
          <a:p>
            <a:endParaRPr lang="fr-FR" sz="3200" dirty="0"/>
          </a:p>
          <a:p>
            <a:pPr algn="just"/>
            <a:r>
              <a:rPr lang="fr-FR" sz="3200" dirty="0"/>
              <a:t>Sébastien Fray, « Esquisse d’une histoire du pèlerinage marial au Puy, des origines au XVII</a:t>
            </a:r>
            <a:r>
              <a:rPr lang="fr-FR" sz="3200" baseline="30000" dirty="0"/>
              <a:t>e</a:t>
            </a:r>
            <a:r>
              <a:rPr lang="fr-FR" sz="3200" dirty="0"/>
              <a:t> siècle », </a:t>
            </a:r>
            <a:r>
              <a:rPr lang="fr-FR" sz="3200" i="1" dirty="0"/>
              <a:t>Bulletin historique de la société académique du Puy-en-Velay et de la Haute-Loire</a:t>
            </a:r>
            <a:r>
              <a:rPr lang="fr-FR" sz="3200" dirty="0"/>
              <a:t>, t. 96, 2021, p. 3-48.</a:t>
            </a:r>
          </a:p>
        </p:txBody>
      </p:sp>
    </p:spTree>
    <p:extLst>
      <p:ext uri="{BB962C8B-B14F-4D97-AF65-F5344CB8AC3E}">
        <p14:creationId xmlns:p14="http://schemas.microsoft.com/office/powerpoint/2010/main" val="4285683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E7FB4E-73C9-4952-80E2-717DA7F4163A}"/>
              </a:ext>
            </a:extLst>
          </p:cNvPr>
          <p:cNvSpPr>
            <a:spLocks noGrp="1"/>
          </p:cNvSpPr>
          <p:nvPr>
            <p:ph idx="1"/>
          </p:nvPr>
        </p:nvSpPr>
        <p:spPr>
          <a:xfrm>
            <a:off x="243840" y="64535"/>
            <a:ext cx="6766560" cy="6590789"/>
          </a:xfrm>
        </p:spPr>
        <p:txBody>
          <a:bodyPr>
            <a:normAutofit lnSpcReduction="10000"/>
          </a:bodyPr>
          <a:lstStyle/>
          <a:p>
            <a:r>
              <a:rPr lang="fr-FR" dirty="0"/>
              <a:t>Soutenir une recherche historienne, critique, libre et indépendante sur l’histoire du catholicisme :</a:t>
            </a:r>
          </a:p>
          <a:p>
            <a:r>
              <a:rPr lang="fr-FR" dirty="0"/>
              <a:t>adhérez à l’Association de soutien au </a:t>
            </a:r>
            <a:r>
              <a:rPr lang="fr-FR" b="1" dirty="0"/>
              <a:t>Centre Européen de Recherche sur les Chapitres, Congrégations et Ordres Religieux </a:t>
            </a:r>
            <a:r>
              <a:rPr lang="fr-FR" dirty="0"/>
              <a:t>(membre du Laboratoire d’Études des Monothéismes, Unité Mixte de Recherche </a:t>
            </a:r>
            <a:r>
              <a:rPr lang="fr-FR" b="1" dirty="0"/>
              <a:t>CNRS</a:t>
            </a:r>
            <a:r>
              <a:rPr lang="fr-FR" dirty="0"/>
              <a:t> 8584) :</a:t>
            </a:r>
          </a:p>
          <a:p>
            <a:r>
              <a:rPr lang="fr-FR" dirty="0">
                <a:highlight>
                  <a:srgbClr val="FFFF00"/>
                </a:highlight>
              </a:rPr>
              <a:t>* soutien des actions du CERCOR </a:t>
            </a:r>
            <a:r>
              <a:rPr lang="fr-FR" dirty="0"/>
              <a:t>(publications, manifestations scientifiques)</a:t>
            </a:r>
          </a:p>
          <a:p>
            <a:r>
              <a:rPr lang="fr-FR" dirty="0"/>
              <a:t>* </a:t>
            </a:r>
            <a:r>
              <a:rPr lang="fr-FR" dirty="0">
                <a:highlight>
                  <a:srgbClr val="FFFF00"/>
                </a:highlight>
              </a:rPr>
              <a:t>entretien de la bibliothèque du CERCOR</a:t>
            </a:r>
          </a:p>
          <a:p>
            <a:r>
              <a:rPr lang="fr-FR" dirty="0"/>
              <a:t>* </a:t>
            </a:r>
            <a:r>
              <a:rPr lang="fr-FR" dirty="0">
                <a:highlight>
                  <a:srgbClr val="FFFF00"/>
                </a:highlight>
              </a:rPr>
              <a:t>bourses étudiant(e)s</a:t>
            </a:r>
          </a:p>
          <a:p>
            <a:endParaRPr lang="fr-FR" dirty="0">
              <a:highlight>
                <a:srgbClr val="FFFF00"/>
              </a:highlight>
            </a:endParaRPr>
          </a:p>
          <a:p>
            <a:r>
              <a:rPr lang="fr-FR" b="1" dirty="0">
                <a:solidFill>
                  <a:srgbClr val="FF0000"/>
                </a:solidFill>
              </a:rPr>
              <a:t>30 euros : 2/3 défiscalisés</a:t>
            </a:r>
          </a:p>
        </p:txBody>
      </p:sp>
      <p:pic>
        <p:nvPicPr>
          <p:cNvPr id="5" name="Image 4">
            <a:extLst>
              <a:ext uri="{FF2B5EF4-FFF2-40B4-BE49-F238E27FC236}">
                <a16:creationId xmlns:a16="http://schemas.microsoft.com/office/drawing/2014/main" id="{E198AA42-99E5-4C08-9A52-C4FC6354D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7757"/>
            <a:ext cx="4832447" cy="6801222"/>
          </a:xfrm>
          <a:prstGeom prst="rect">
            <a:avLst/>
          </a:prstGeom>
        </p:spPr>
      </p:pic>
    </p:spTree>
    <p:extLst>
      <p:ext uri="{BB962C8B-B14F-4D97-AF65-F5344CB8AC3E}">
        <p14:creationId xmlns:p14="http://schemas.microsoft.com/office/powerpoint/2010/main" val="110678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044" y="329184"/>
            <a:ext cx="6857076" cy="6109715"/>
          </a:xfrm>
        </p:spPr>
        <p:txBody>
          <a:bodyPr>
            <a:normAutofit/>
          </a:bodyPr>
          <a:lstStyle/>
          <a:p>
            <a:r>
              <a:rPr lang="fr-FR" dirty="0"/>
              <a:t>Franco </a:t>
            </a:r>
          </a:p>
          <a:p>
            <a:r>
              <a:rPr lang="fr-FR" dirty="0"/>
              <a:t>400 Français à Compostelle en 1938</a:t>
            </a:r>
          </a:p>
          <a:p>
            <a:endParaRPr lang="fr-FR" dirty="0"/>
          </a:p>
          <a:p>
            <a:r>
              <a:rPr lang="fr-FR" dirty="0"/>
              <a:t>Mgr Martin évêque du Puy en 1940</a:t>
            </a:r>
          </a:p>
          <a:p>
            <a:r>
              <a:rPr lang="fr-FR" dirty="0"/>
              <a:t>Évêque de Rouen 1948</a:t>
            </a:r>
          </a:p>
          <a:p>
            <a:endParaRPr lang="fr-FR" dirty="0"/>
          </a:p>
          <a:p>
            <a:r>
              <a:rPr lang="fr-FR" dirty="0"/>
              <a:t>Association des amis de Saint-Jacques de Compostelle 1950 (Jeanne Vieillard)</a:t>
            </a:r>
          </a:p>
          <a:p>
            <a:r>
              <a:rPr lang="fr-FR" dirty="0"/>
              <a:t>Grand pèlerinage en 1951 organisé par Institut catholique de Paris</a:t>
            </a:r>
          </a:p>
        </p:txBody>
      </p:sp>
      <p:pic>
        <p:nvPicPr>
          <p:cNvPr id="4" name="Image 3">
            <a:extLst>
              <a:ext uri="{FF2B5EF4-FFF2-40B4-BE49-F238E27FC236}">
                <a16:creationId xmlns:a16="http://schemas.microsoft.com/office/drawing/2014/main" id="{E37BEFBA-7809-42E1-A370-11FA61427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280" y="1096009"/>
            <a:ext cx="4418676" cy="5334743"/>
          </a:xfrm>
          <a:prstGeom prst="rect">
            <a:avLst/>
          </a:prstGeom>
        </p:spPr>
      </p:pic>
    </p:spTree>
    <p:extLst>
      <p:ext uri="{BB962C8B-B14F-4D97-AF65-F5344CB8AC3E}">
        <p14:creationId xmlns:p14="http://schemas.microsoft.com/office/powerpoint/2010/main" val="244709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B09622-7173-4AA4-941C-91B613CB30BD}"/>
              </a:ext>
            </a:extLst>
          </p:cNvPr>
          <p:cNvSpPr>
            <a:spLocks noGrp="1"/>
          </p:cNvSpPr>
          <p:nvPr>
            <p:ph idx="1"/>
          </p:nvPr>
        </p:nvSpPr>
        <p:spPr>
          <a:xfrm>
            <a:off x="838200" y="355600"/>
            <a:ext cx="10515600" cy="5821363"/>
          </a:xfrm>
        </p:spPr>
        <p:txBody>
          <a:bodyPr/>
          <a:lstStyle/>
          <a:p>
            <a:r>
              <a:rPr lang="fr-FR" b="1" dirty="0"/>
              <a:t>2°/ A la recherche des chemins médiévaux de Compostelle </a:t>
            </a:r>
          </a:p>
          <a:p>
            <a:r>
              <a:rPr lang="fr-FR" dirty="0"/>
              <a:t>A partir de l’édition de Jeanne Vieillard</a:t>
            </a:r>
          </a:p>
          <a:p>
            <a:endParaRPr lang="fr-FR" dirty="0"/>
          </a:p>
          <a:p>
            <a:r>
              <a:rPr lang="fr-FR" dirty="0"/>
              <a:t>1965 grande exposition aux Archives Nationales, Pèlerins et chemins de Saint-Jacques en France et en Europe</a:t>
            </a:r>
          </a:p>
          <a:p>
            <a:endParaRPr lang="fr-FR" dirty="0"/>
          </a:p>
          <a:p>
            <a:r>
              <a:rPr lang="fr-FR" dirty="0"/>
              <a:t>1972 topoguide GR 65 </a:t>
            </a:r>
          </a:p>
        </p:txBody>
      </p:sp>
      <p:pic>
        <p:nvPicPr>
          <p:cNvPr id="5" name="Image 4">
            <a:extLst>
              <a:ext uri="{FF2B5EF4-FFF2-40B4-BE49-F238E27FC236}">
                <a16:creationId xmlns:a16="http://schemas.microsoft.com/office/drawing/2014/main" id="{5982918C-72C0-4A7B-80EF-F85EB0864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083" y="2347745"/>
            <a:ext cx="3161711" cy="4510255"/>
          </a:xfrm>
          <a:prstGeom prst="rect">
            <a:avLst/>
          </a:prstGeom>
        </p:spPr>
      </p:pic>
    </p:spTree>
    <p:extLst>
      <p:ext uri="{BB962C8B-B14F-4D97-AF65-F5344CB8AC3E}">
        <p14:creationId xmlns:p14="http://schemas.microsoft.com/office/powerpoint/2010/main" val="395530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320231-E0DD-475C-ACFA-B0C8C9581575}"/>
              </a:ext>
            </a:extLst>
          </p:cNvPr>
          <p:cNvSpPr>
            <a:spLocks noGrp="1"/>
          </p:cNvSpPr>
          <p:nvPr>
            <p:ph idx="1"/>
          </p:nvPr>
        </p:nvSpPr>
        <p:spPr>
          <a:xfrm>
            <a:off x="424206" y="264160"/>
            <a:ext cx="10929594" cy="5912803"/>
          </a:xfrm>
        </p:spPr>
        <p:txBody>
          <a:bodyPr/>
          <a:lstStyle/>
          <a:p>
            <a:r>
              <a:rPr lang="fr-FR" dirty="0"/>
              <a:t>René de La Coste-</a:t>
            </a:r>
            <a:r>
              <a:rPr lang="fr-FR" dirty="0" err="1"/>
              <a:t>Messelière</a:t>
            </a:r>
            <a:r>
              <a:rPr lang="fr-FR" dirty="0"/>
              <a:t> </a:t>
            </a:r>
          </a:p>
          <a:p>
            <a:r>
              <a:rPr lang="fr-FR" dirty="0"/>
              <a:t>Centre d’études</a:t>
            </a:r>
          </a:p>
          <a:p>
            <a:pPr marL="0" indent="0">
              <a:buNone/>
            </a:pPr>
            <a:r>
              <a:rPr lang="fr-FR" dirty="0" err="1"/>
              <a:t>compostellanes</a:t>
            </a:r>
            <a:r>
              <a:rPr lang="fr-FR" dirty="0"/>
              <a:t> 1970</a:t>
            </a:r>
          </a:p>
          <a:p>
            <a:endParaRPr lang="fr-FR" dirty="0"/>
          </a:p>
          <a:p>
            <a:endParaRPr lang="fr-FR" dirty="0"/>
          </a:p>
        </p:txBody>
      </p:sp>
      <p:pic>
        <p:nvPicPr>
          <p:cNvPr id="5" name="Image 4">
            <a:extLst>
              <a:ext uri="{FF2B5EF4-FFF2-40B4-BE49-F238E27FC236}">
                <a16:creationId xmlns:a16="http://schemas.microsoft.com/office/drawing/2014/main" id="{3413EA1D-3296-49C1-9328-731FDC668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122" y="1301284"/>
            <a:ext cx="7494905" cy="5292556"/>
          </a:xfrm>
          <a:prstGeom prst="rect">
            <a:avLst/>
          </a:prstGeom>
        </p:spPr>
      </p:pic>
      <p:sp>
        <p:nvSpPr>
          <p:cNvPr id="6" name="ZoneTexte 5">
            <a:extLst>
              <a:ext uri="{FF2B5EF4-FFF2-40B4-BE49-F238E27FC236}">
                <a16:creationId xmlns:a16="http://schemas.microsoft.com/office/drawing/2014/main" id="{8F4033AC-44E8-40BB-A5EF-B8E82BA6008D}"/>
              </a:ext>
            </a:extLst>
          </p:cNvPr>
          <p:cNvSpPr txBox="1"/>
          <p:nvPr/>
        </p:nvSpPr>
        <p:spPr>
          <a:xfrm>
            <a:off x="2578100" y="5984240"/>
            <a:ext cx="2390775" cy="369332"/>
          </a:xfrm>
          <a:prstGeom prst="rect">
            <a:avLst/>
          </a:prstGeom>
          <a:noFill/>
        </p:spPr>
        <p:txBody>
          <a:bodyPr wrap="square" rtlCol="0">
            <a:spAutoFit/>
          </a:bodyPr>
          <a:lstStyle/>
          <a:p>
            <a:r>
              <a:rPr lang="fr-FR" dirty="0"/>
              <a:t>Daniel </a:t>
            </a:r>
            <a:r>
              <a:rPr lang="fr-FR" dirty="0" err="1"/>
              <a:t>Derveaux</a:t>
            </a:r>
            <a:endParaRPr lang="fr-FR" dirty="0"/>
          </a:p>
        </p:txBody>
      </p:sp>
    </p:spTree>
    <p:extLst>
      <p:ext uri="{BB962C8B-B14F-4D97-AF65-F5344CB8AC3E}">
        <p14:creationId xmlns:p14="http://schemas.microsoft.com/office/powerpoint/2010/main" val="75597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3BB16A-3BAC-4F0E-92BA-AD9573E9C928}"/>
              </a:ext>
            </a:extLst>
          </p:cNvPr>
          <p:cNvSpPr>
            <a:spLocks noGrp="1"/>
          </p:cNvSpPr>
          <p:nvPr>
            <p:ph idx="1"/>
          </p:nvPr>
        </p:nvSpPr>
        <p:spPr>
          <a:xfrm>
            <a:off x="838200" y="193040"/>
            <a:ext cx="10515600" cy="5983923"/>
          </a:xfrm>
        </p:spPr>
        <p:txBody>
          <a:bodyPr>
            <a:normAutofit/>
          </a:bodyPr>
          <a:lstStyle/>
          <a:p>
            <a:r>
              <a:rPr lang="fr-FR" dirty="0"/>
              <a:t>1977, deux journalistes Pierre Barret et Jean-Noël </a:t>
            </a:r>
            <a:r>
              <a:rPr lang="fr-FR" dirty="0" err="1"/>
              <a:t>Gurgand</a:t>
            </a:r>
            <a:r>
              <a:rPr lang="fr-FR" dirty="0"/>
              <a:t> </a:t>
            </a:r>
            <a:r>
              <a:rPr lang="fr-FR" i="1" dirty="0"/>
              <a:t>Priez pour nous à Compostelle</a:t>
            </a:r>
            <a:r>
              <a:rPr lang="fr-FR" dirty="0"/>
              <a:t> : « par milliers, par millions, la besace à l’épaule et le bourdon au poing, ils quittaient les cités, les châteaux, les villages et prenaient le chemin de Compostelle » </a:t>
            </a:r>
          </a:p>
          <a:p>
            <a:endParaRPr lang="fr-FR" dirty="0"/>
          </a:p>
          <a:p>
            <a:r>
              <a:rPr lang="fr-FR" dirty="0"/>
              <a:t>1981 autonomie de Galice, 1982 Jean-Paul II pèlerin à Compostelle et racines chrétiennes de l’Europe</a:t>
            </a:r>
          </a:p>
          <a:p>
            <a:r>
              <a:rPr lang="fr-FR" dirty="0"/>
              <a:t>1987 chemins de Compostelle « Premier Itinéraire Culturel Européen du Conseil de l’Europe »</a:t>
            </a:r>
          </a:p>
          <a:p>
            <a:r>
              <a:rPr lang="fr-FR" dirty="0"/>
              <a:t>1993 classement patrimoine mondial culturel UNESCO </a:t>
            </a:r>
          </a:p>
          <a:p>
            <a:endParaRPr lang="fr-FR" dirty="0"/>
          </a:p>
          <a:p>
            <a:r>
              <a:rPr lang="fr-FR" dirty="0"/>
              <a:t>Dès 1993 environ 100 000 pèlerins, 192 000 en 2013, 500 000 en 2021. </a:t>
            </a:r>
          </a:p>
        </p:txBody>
      </p:sp>
    </p:spTree>
    <p:extLst>
      <p:ext uri="{BB962C8B-B14F-4D97-AF65-F5344CB8AC3E}">
        <p14:creationId xmlns:p14="http://schemas.microsoft.com/office/powerpoint/2010/main" val="172896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0936" y="1627632"/>
            <a:ext cx="3366029" cy="954107"/>
          </a:xfrm>
          <a:prstGeom prst="rect">
            <a:avLst/>
          </a:prstGeom>
          <a:noFill/>
        </p:spPr>
        <p:txBody>
          <a:bodyPr wrap="square" rtlCol="0">
            <a:spAutoFit/>
          </a:bodyPr>
          <a:lstStyle/>
          <a:p>
            <a:pPr marL="457200" indent="-457200" algn="just">
              <a:buFont typeface="Arial" panose="020B0604020202020204" pitchFamily="34" charset="0"/>
              <a:buChar char="•"/>
            </a:pPr>
            <a:endParaRPr lang="fr-FR" sz="2800" dirty="0"/>
          </a:p>
          <a:p>
            <a:endParaRPr lang="fr-FR" sz="2800" dirty="0"/>
          </a:p>
        </p:txBody>
      </p:sp>
      <p:sp>
        <p:nvSpPr>
          <p:cNvPr id="6" name="Espace réservé du contenu 5">
            <a:extLst>
              <a:ext uri="{FF2B5EF4-FFF2-40B4-BE49-F238E27FC236}">
                <a16:creationId xmlns:a16="http://schemas.microsoft.com/office/drawing/2014/main" id="{721572BB-BE30-421A-BFB9-F668BD5DA456}"/>
              </a:ext>
            </a:extLst>
          </p:cNvPr>
          <p:cNvSpPr>
            <a:spLocks noGrp="1"/>
          </p:cNvSpPr>
          <p:nvPr>
            <p:ph idx="1"/>
          </p:nvPr>
        </p:nvSpPr>
        <p:spPr>
          <a:xfrm>
            <a:off x="838200" y="146305"/>
            <a:ext cx="10515600" cy="6030658"/>
          </a:xfrm>
        </p:spPr>
        <p:txBody>
          <a:bodyPr/>
          <a:lstStyle/>
          <a:p>
            <a:r>
              <a:rPr lang="fr-FR" b="1" dirty="0"/>
              <a:t>3°/ Les historiens médiévistes face au mythe</a:t>
            </a:r>
          </a:p>
          <a:p>
            <a:r>
              <a:rPr lang="fr-FR" dirty="0"/>
              <a:t>Denise </a:t>
            </a:r>
            <a:r>
              <a:rPr lang="fr-FR" dirty="0" err="1"/>
              <a:t>Péricard-Méa</a:t>
            </a:r>
            <a:endParaRPr lang="fr-FR" dirty="0"/>
          </a:p>
          <a:p>
            <a:endParaRPr lang="fr-FR" dirty="0"/>
          </a:p>
        </p:txBody>
      </p:sp>
      <p:pic>
        <p:nvPicPr>
          <p:cNvPr id="7" name="Image 6">
            <a:extLst>
              <a:ext uri="{FF2B5EF4-FFF2-40B4-BE49-F238E27FC236}">
                <a16:creationId xmlns:a16="http://schemas.microsoft.com/office/drawing/2014/main" id="{1B3C2B4B-9B7E-43C7-9A78-4DDD1C3F0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856" y="589228"/>
            <a:ext cx="4023290" cy="6045252"/>
          </a:xfrm>
          <a:prstGeom prst="rect">
            <a:avLst/>
          </a:prstGeom>
        </p:spPr>
      </p:pic>
    </p:spTree>
    <p:extLst>
      <p:ext uri="{BB962C8B-B14F-4D97-AF65-F5344CB8AC3E}">
        <p14:creationId xmlns:p14="http://schemas.microsoft.com/office/powerpoint/2010/main" val="9836697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1246</Words>
  <Application>Microsoft Office PowerPoint</Application>
  <PresentationFormat>Grand écran</PresentationFormat>
  <Paragraphs>230</Paragraphs>
  <Slides>41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Calibri Light</vt:lpstr>
      <vt:lpstr>Thème Office</vt:lpstr>
      <vt:lpstr>Le mythe des chemins de Saint-Jacques de Compostelle au Puy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topographie du monastère Saint-Géraud d’Aurillac : apports et limites des sources écrites du XIIe siècle</dc:title>
  <dc:creator>sébastien fray</dc:creator>
  <cp:lastModifiedBy>Emmanuelle Saint Louis</cp:lastModifiedBy>
  <cp:revision>77</cp:revision>
  <dcterms:created xsi:type="dcterms:W3CDTF">2016-06-13T13:53:31Z</dcterms:created>
  <dcterms:modified xsi:type="dcterms:W3CDTF">2023-05-04T15:37:01Z</dcterms:modified>
</cp:coreProperties>
</file>