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95"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8"/>
    <p:restoredTop sz="94694"/>
  </p:normalViewPr>
  <p:slideViewPr>
    <p:cSldViewPr snapToGrid="0">
      <p:cViewPr varScale="1">
        <p:scale>
          <a:sx n="121" d="100"/>
          <a:sy n="121" d="100"/>
        </p:scale>
        <p:origin x="80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884FA9-733A-7C0E-F899-143CCF9A5E5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1F8BF82-737A-8BC8-3E9A-8A00EBF426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0C2C3A4-94BF-725A-A277-285705849E0D}"/>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5" name="Espace réservé du pied de page 4">
            <a:extLst>
              <a:ext uri="{FF2B5EF4-FFF2-40B4-BE49-F238E27FC236}">
                <a16:creationId xmlns:a16="http://schemas.microsoft.com/office/drawing/2014/main" id="{E4F1D0C1-ED97-6B61-5D40-15DE35953A3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3FAFDFB-5F55-0BE2-86F0-C1FD6CF41B09}"/>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267129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2D0C34-C7AE-ED4B-61E8-09CF685FD37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3995C4A-1564-18BB-7BA5-8FB841E1A9F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CCF5CC9-A463-17D5-FC37-E7EB59CE9338}"/>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5" name="Espace réservé du pied de page 4">
            <a:extLst>
              <a:ext uri="{FF2B5EF4-FFF2-40B4-BE49-F238E27FC236}">
                <a16:creationId xmlns:a16="http://schemas.microsoft.com/office/drawing/2014/main" id="{84D8E3D7-BD58-B13E-5082-F008FD8FA7A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A2D630-4E0B-16ED-C52C-26799F8C64FF}"/>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1473822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C9BE24-C549-567B-8073-CF8B0B43A41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2A16E81-F569-EF4D-E4A4-952231697B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2CAF4F4-05AC-26E5-A9F2-5F7AD090E057}"/>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5" name="Espace réservé du pied de page 4">
            <a:extLst>
              <a:ext uri="{FF2B5EF4-FFF2-40B4-BE49-F238E27FC236}">
                <a16:creationId xmlns:a16="http://schemas.microsoft.com/office/drawing/2014/main" id="{63E709E4-51B8-B365-F187-83D63CDEB29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511AAF9-56E1-4F80-D892-3CF86DDA209B}"/>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265001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0C54CB-92C9-8C46-4E92-109846AB3F4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E11D97C-9DD1-0C25-854E-54DC70188E3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A0C210B-FCAC-C4AD-F510-F2308AE1CDD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AB94DDE-E39B-364F-68CA-9F3F0BE350D4}"/>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6" name="Espace réservé du pied de page 5">
            <a:extLst>
              <a:ext uri="{FF2B5EF4-FFF2-40B4-BE49-F238E27FC236}">
                <a16:creationId xmlns:a16="http://schemas.microsoft.com/office/drawing/2014/main" id="{8DA87D71-4B04-A8A9-40D0-3C4C87EDFF3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3A3361C-2353-ADA9-FD42-610313CBE48B}"/>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1288722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6F2C37-9724-E5EE-2C10-0086A058B80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469EE3C-AACD-6746-E5FF-B089AD6B07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7270E39-8B4D-7FB3-AE86-551E7FBEBAF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DD76973-6438-D56E-A910-F1AAEBF4F4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7600560-A9F0-7DEC-BA18-26393F36A78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496C42E-2507-404D-5833-2FA877C43597}"/>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8" name="Espace réservé du pied de page 7">
            <a:extLst>
              <a:ext uri="{FF2B5EF4-FFF2-40B4-BE49-F238E27FC236}">
                <a16:creationId xmlns:a16="http://schemas.microsoft.com/office/drawing/2014/main" id="{88FFE5DF-1DCA-3461-B806-2400457375D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71DFA83-1A99-77B5-1F4D-466919578A23}"/>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3959895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D29CDB-DB4F-0394-4A4E-C0F4C9AD649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5582196-65A2-6F1D-9378-7EF16948567F}"/>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4" name="Espace réservé du pied de page 3">
            <a:extLst>
              <a:ext uri="{FF2B5EF4-FFF2-40B4-BE49-F238E27FC236}">
                <a16:creationId xmlns:a16="http://schemas.microsoft.com/office/drawing/2014/main" id="{9B6AB1BF-13F9-6E7B-C019-94BB62D05AE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A030856-89F2-7377-9537-E8C9136426B7}"/>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335638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0B84B53-5054-D68C-A71F-95475E871BD9}"/>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3" name="Espace réservé du pied de page 2">
            <a:extLst>
              <a:ext uri="{FF2B5EF4-FFF2-40B4-BE49-F238E27FC236}">
                <a16:creationId xmlns:a16="http://schemas.microsoft.com/office/drawing/2014/main" id="{A2F578AD-47D2-89E9-5C98-6DBC34A4DF4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3329A0D-42B8-FB20-0A98-02449861954E}"/>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933115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B108DB-4A29-E93D-D431-861A987A7D3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4999666-D60A-ACE1-E538-83F1C0828C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C734F86-E629-18A5-2D70-6D418E8452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AF342FE-0FB8-E468-0F19-27D4D0C4BB62}"/>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6" name="Espace réservé du pied de page 5">
            <a:extLst>
              <a:ext uri="{FF2B5EF4-FFF2-40B4-BE49-F238E27FC236}">
                <a16:creationId xmlns:a16="http://schemas.microsoft.com/office/drawing/2014/main" id="{7B64EE85-8599-2F99-F299-3D407F721D9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9A3BF8B-AE18-015E-54CB-459D363DE0A7}"/>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3347024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73A00-B291-C678-AB1A-EC0B9DADE40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4C4B7F2-674E-3841-C6E5-9CC66CBC00E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59C429C-B879-8FED-7F13-603B3684D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87CDFAB-F671-AA9C-BDEE-B6E8A8574C5E}"/>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6" name="Espace réservé du pied de page 5">
            <a:extLst>
              <a:ext uri="{FF2B5EF4-FFF2-40B4-BE49-F238E27FC236}">
                <a16:creationId xmlns:a16="http://schemas.microsoft.com/office/drawing/2014/main" id="{27C79C6E-499D-8008-71FF-9B746B76339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AC5DF07-D0CF-5D65-3D2E-6DFC288B0756}"/>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2990452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98259A-2F58-8D11-FF93-7D187B5D250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8FAD971-46F1-1C1A-83B0-8E12DEBEC6C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999F42-5915-AC36-3AE4-C02F9793E65D}"/>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5" name="Espace réservé du pied de page 4">
            <a:extLst>
              <a:ext uri="{FF2B5EF4-FFF2-40B4-BE49-F238E27FC236}">
                <a16:creationId xmlns:a16="http://schemas.microsoft.com/office/drawing/2014/main" id="{DB673620-B4CD-3171-A9EF-E0738184F5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3FFB0A-91E8-C80E-330E-D1A522D69A7F}"/>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4005857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393AB89-4F24-8C3A-8133-B4D1C866854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BCBF43F-C792-17B9-A6E1-710469CFD90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1BE7420-6277-00A2-71DA-938DB6480F96}"/>
              </a:ext>
            </a:extLst>
          </p:cNvPr>
          <p:cNvSpPr>
            <a:spLocks noGrp="1"/>
          </p:cNvSpPr>
          <p:nvPr>
            <p:ph type="dt" sz="half" idx="10"/>
          </p:nvPr>
        </p:nvSpPr>
        <p:spPr/>
        <p:txBody>
          <a:bodyPr/>
          <a:lstStyle/>
          <a:p>
            <a:fld id="{87276212-9FF9-E148-B3FC-600DE0E57DAA}" type="datetimeFigureOut">
              <a:rPr lang="fr-FR" smtClean="0"/>
              <a:t>17/10/2026</a:t>
            </a:fld>
            <a:endParaRPr lang="fr-FR"/>
          </a:p>
        </p:txBody>
      </p:sp>
      <p:sp>
        <p:nvSpPr>
          <p:cNvPr id="5" name="Espace réservé du pied de page 4">
            <a:extLst>
              <a:ext uri="{FF2B5EF4-FFF2-40B4-BE49-F238E27FC236}">
                <a16:creationId xmlns:a16="http://schemas.microsoft.com/office/drawing/2014/main" id="{7DBA0A0B-184E-FBD5-3A18-31C43DFFCED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5228C67-DA11-C936-CC8F-6EFEBD2CCBD3}"/>
              </a:ext>
            </a:extLst>
          </p:cNvPr>
          <p:cNvSpPr>
            <a:spLocks noGrp="1"/>
          </p:cNvSpPr>
          <p:nvPr>
            <p:ph type="sldNum" sz="quarter" idx="12"/>
          </p:nvPr>
        </p:nvSpPr>
        <p:spPr/>
        <p:txBody>
          <a:bodyPr/>
          <a:lstStyle/>
          <a:p>
            <a:fld id="{46F9353F-01AC-B34F-BBE9-0FF59A04DF87}" type="slidenum">
              <a:rPr lang="fr-FR" smtClean="0"/>
              <a:t>‹N°›</a:t>
            </a:fld>
            <a:endParaRPr lang="fr-FR"/>
          </a:p>
        </p:txBody>
      </p:sp>
    </p:spTree>
    <p:extLst>
      <p:ext uri="{BB962C8B-B14F-4D97-AF65-F5344CB8AC3E}">
        <p14:creationId xmlns:p14="http://schemas.microsoft.com/office/powerpoint/2010/main" val="2994417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E82763D-982E-0218-CD85-B3748FA660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B61CD4A-CD7B-8623-37B1-DBB8CCCAD4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7EAEC3B-6B0F-FA22-A7C3-32E31A4AAB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276212-9FF9-E148-B3FC-600DE0E57DAA}" type="datetimeFigureOut">
              <a:rPr lang="fr-FR" smtClean="0"/>
              <a:t>17/10/2026</a:t>
            </a:fld>
            <a:endParaRPr lang="fr-FR"/>
          </a:p>
        </p:txBody>
      </p:sp>
      <p:sp>
        <p:nvSpPr>
          <p:cNvPr id="5" name="Espace réservé du pied de page 4">
            <a:extLst>
              <a:ext uri="{FF2B5EF4-FFF2-40B4-BE49-F238E27FC236}">
                <a16:creationId xmlns:a16="http://schemas.microsoft.com/office/drawing/2014/main" id="{ED581B37-70C2-9317-B8F0-964BC95CED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4605DDB-D8EB-4B07-0B72-ADAFBF8944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F9353F-01AC-B34F-BBE9-0FF59A04DF87}" type="slidenum">
              <a:rPr lang="fr-FR" smtClean="0"/>
              <a:t>‹N°›</a:t>
            </a:fld>
            <a:endParaRPr lang="fr-FR"/>
          </a:p>
        </p:txBody>
      </p:sp>
    </p:spTree>
    <p:extLst>
      <p:ext uri="{BB962C8B-B14F-4D97-AF65-F5344CB8AC3E}">
        <p14:creationId xmlns:p14="http://schemas.microsoft.com/office/powerpoint/2010/main" val="1500872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1CFDFE-BE44-4A79-5FF1-7082D0325B7F}"/>
              </a:ext>
            </a:extLst>
          </p:cNvPr>
          <p:cNvSpPr>
            <a:spLocks noGrp="1"/>
          </p:cNvSpPr>
          <p:nvPr>
            <p:ph type="ctrTitle"/>
          </p:nvPr>
        </p:nvSpPr>
        <p:spPr/>
        <p:txBody>
          <a:bodyPr>
            <a:normAutofit fontScale="90000"/>
          </a:bodyPr>
          <a:lstStyle/>
          <a:p>
            <a:r>
              <a:rPr lang="fr-FR" dirty="0"/>
              <a:t>L’écriture testimoniale dans la littérature contemporaine : un domaine en extension</a:t>
            </a:r>
          </a:p>
        </p:txBody>
      </p:sp>
      <p:sp>
        <p:nvSpPr>
          <p:cNvPr id="3" name="Sous-titre 2">
            <a:extLst>
              <a:ext uri="{FF2B5EF4-FFF2-40B4-BE49-F238E27FC236}">
                <a16:creationId xmlns:a16="http://schemas.microsoft.com/office/drawing/2014/main" id="{05D7519A-9FEB-A65E-5D13-325AF90821CB}"/>
              </a:ext>
            </a:extLst>
          </p:cNvPr>
          <p:cNvSpPr>
            <a:spLocks noGrp="1"/>
          </p:cNvSpPr>
          <p:nvPr>
            <p:ph type="subTitle" idx="1"/>
          </p:nvPr>
        </p:nvSpPr>
        <p:spPr/>
        <p:txBody>
          <a:bodyPr/>
          <a:lstStyle/>
          <a:p>
            <a:r>
              <a:rPr lang="fr-FR" dirty="0"/>
              <a:t>Conférence UPT</a:t>
            </a:r>
          </a:p>
          <a:p>
            <a:r>
              <a:rPr lang="fr-FR" dirty="0"/>
              <a:t>Cécile </a:t>
            </a:r>
            <a:r>
              <a:rPr lang="fr-FR" dirty="0" err="1"/>
              <a:t>Yapaudjian</a:t>
            </a:r>
            <a:r>
              <a:rPr lang="fr-FR" dirty="0"/>
              <a:t>-Labat (</a:t>
            </a:r>
            <a:r>
              <a:rPr lang="fr-FR"/>
              <a:t>ECLLA)</a:t>
            </a:r>
            <a:endParaRPr lang="fr-FR" dirty="0"/>
          </a:p>
        </p:txBody>
      </p:sp>
    </p:spTree>
    <p:extLst>
      <p:ext uri="{BB962C8B-B14F-4D97-AF65-F5344CB8AC3E}">
        <p14:creationId xmlns:p14="http://schemas.microsoft.com/office/powerpoint/2010/main" val="706648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EEFEF9-C108-5504-EA6B-7F4E9E0E2DDF}"/>
              </a:ext>
            </a:extLst>
          </p:cNvPr>
          <p:cNvSpPr>
            <a:spLocks noGrp="1"/>
          </p:cNvSpPr>
          <p:nvPr>
            <p:ph type="title"/>
          </p:nvPr>
        </p:nvSpPr>
        <p:spPr/>
        <p:txBody>
          <a:bodyPr/>
          <a:lstStyle/>
          <a:p>
            <a:r>
              <a:rPr lang="fr-FR" dirty="0"/>
              <a:t>Introduction : le témoignage comme mémoire de la terreur moderne</a:t>
            </a:r>
          </a:p>
        </p:txBody>
      </p:sp>
    </p:spTree>
    <p:extLst>
      <p:ext uri="{BB962C8B-B14F-4D97-AF65-F5344CB8AC3E}">
        <p14:creationId xmlns:p14="http://schemas.microsoft.com/office/powerpoint/2010/main" val="3085801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CFBEF8-B910-C05C-C7B1-F3FC8894D869}"/>
              </a:ext>
            </a:extLst>
          </p:cNvPr>
          <p:cNvSpPr>
            <a:spLocks noGrp="1"/>
          </p:cNvSpPr>
          <p:nvPr>
            <p:ph type="title"/>
          </p:nvPr>
        </p:nvSpPr>
        <p:spPr/>
        <p:txBody>
          <a:bodyPr/>
          <a:lstStyle/>
          <a:p>
            <a:r>
              <a:rPr lang="fr-FR" dirty="0"/>
              <a:t>Introduction : le témoignage comme mémoire de la terreur moderne</a:t>
            </a:r>
          </a:p>
        </p:txBody>
      </p:sp>
      <p:sp>
        <p:nvSpPr>
          <p:cNvPr id="3" name="Espace réservé du contenu 2">
            <a:extLst>
              <a:ext uri="{FF2B5EF4-FFF2-40B4-BE49-F238E27FC236}">
                <a16:creationId xmlns:a16="http://schemas.microsoft.com/office/drawing/2014/main" id="{EA9CB378-729F-1F02-FE9B-D1108DA3F2B6}"/>
              </a:ext>
            </a:extLst>
          </p:cNvPr>
          <p:cNvSpPr>
            <a:spLocks noGrp="1"/>
          </p:cNvSpPr>
          <p:nvPr>
            <p:ph idx="1"/>
          </p:nvPr>
        </p:nvSpPr>
        <p:spPr/>
        <p:txBody>
          <a:bodyPr/>
          <a:lstStyle/>
          <a:p>
            <a:pPr marL="0" indent="0">
              <a:buNone/>
            </a:pPr>
            <a:r>
              <a:rPr lang="fr-FR" dirty="0"/>
              <a:t>A- Tentative de définition</a:t>
            </a:r>
          </a:p>
          <a:p>
            <a:pPr marL="0" indent="0">
              <a:buNone/>
            </a:pPr>
            <a:endParaRPr lang="fr-FR" dirty="0"/>
          </a:p>
          <a:p>
            <a:pPr marL="0" indent="0">
              <a:buNone/>
            </a:pPr>
            <a:r>
              <a:rPr lang="fr-FR" dirty="0"/>
              <a:t>Le témoignage est l’acte consistant, « pour les survivants d'un crime de masse, à rédiger et à publier le récit circonstancié des violences dont ils ont été les témoins pour les porter à la connaissance de tous ».</a:t>
            </a:r>
          </a:p>
          <a:p>
            <a:pPr marL="0" indent="0">
              <a:buNone/>
            </a:pPr>
            <a:endParaRPr lang="fr-FR" dirty="0"/>
          </a:p>
          <a:p>
            <a:pPr marL="0" indent="0">
              <a:buNone/>
            </a:pPr>
            <a:r>
              <a:rPr lang="fr-FR" dirty="0"/>
              <a:t>F. </a:t>
            </a:r>
            <a:r>
              <a:rPr lang="fr-FR" dirty="0" err="1"/>
              <a:t>Detue</a:t>
            </a:r>
            <a:r>
              <a:rPr lang="fr-FR" dirty="0"/>
              <a:t> et C. Lacoste, « Ce que le témoignage fait à la littérature », </a:t>
            </a:r>
            <a:r>
              <a:rPr lang="fr-FR" i="1" dirty="0"/>
              <a:t>Europe – Témoigner en littérature</a:t>
            </a:r>
            <a:r>
              <a:rPr lang="fr-FR" dirty="0"/>
              <a:t>, 2016, p. 3.</a:t>
            </a:r>
          </a:p>
          <a:p>
            <a:pPr marL="0" indent="0">
              <a:buNone/>
            </a:pPr>
            <a:r>
              <a:rPr lang="fr-FR" dirty="0"/>
              <a:t> </a:t>
            </a:r>
          </a:p>
        </p:txBody>
      </p:sp>
    </p:spTree>
    <p:extLst>
      <p:ext uri="{BB962C8B-B14F-4D97-AF65-F5344CB8AC3E}">
        <p14:creationId xmlns:p14="http://schemas.microsoft.com/office/powerpoint/2010/main" val="3008585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29772A-C68C-803A-0309-67B40F7311A3}"/>
              </a:ext>
            </a:extLst>
          </p:cNvPr>
          <p:cNvSpPr>
            <a:spLocks noGrp="1"/>
          </p:cNvSpPr>
          <p:nvPr>
            <p:ph type="title"/>
          </p:nvPr>
        </p:nvSpPr>
        <p:spPr/>
        <p:txBody>
          <a:bodyPr/>
          <a:lstStyle/>
          <a:p>
            <a:r>
              <a:rPr lang="fr-FR" dirty="0"/>
              <a:t>Introduction : le témoignage comme mémoire de la terreur moderne</a:t>
            </a:r>
          </a:p>
        </p:txBody>
      </p:sp>
      <p:sp>
        <p:nvSpPr>
          <p:cNvPr id="3" name="Espace réservé du contenu 2">
            <a:extLst>
              <a:ext uri="{FF2B5EF4-FFF2-40B4-BE49-F238E27FC236}">
                <a16:creationId xmlns:a16="http://schemas.microsoft.com/office/drawing/2014/main" id="{CFE740DE-4624-14D3-6E9A-28A92A2CF0DA}"/>
              </a:ext>
            </a:extLst>
          </p:cNvPr>
          <p:cNvSpPr>
            <a:spLocks noGrp="1"/>
          </p:cNvSpPr>
          <p:nvPr>
            <p:ph idx="1"/>
          </p:nvPr>
        </p:nvSpPr>
        <p:spPr/>
        <p:txBody>
          <a:bodyPr/>
          <a:lstStyle/>
          <a:p>
            <a:pPr marL="0" indent="0">
              <a:buNone/>
            </a:pPr>
            <a:r>
              <a:rPr lang="fr-FR" dirty="0"/>
              <a:t>A- Tentative de définition</a:t>
            </a:r>
          </a:p>
          <a:p>
            <a:r>
              <a:rPr lang="fr-FR" dirty="0"/>
              <a:t>Comment ? un récit rétrospectif en prose où l'auteur est le narrateur et éventuellement l'un des protagonistes </a:t>
            </a:r>
          </a:p>
          <a:p>
            <a:r>
              <a:rPr lang="fr-FR" dirty="0"/>
              <a:t>Qui ? « je » peut être : 	</a:t>
            </a:r>
          </a:p>
          <a:p>
            <a:pPr marL="0" indent="0">
              <a:buNone/>
            </a:pPr>
            <a:r>
              <a:rPr lang="fr-FR" dirty="0"/>
              <a:t>	- </a:t>
            </a:r>
            <a:r>
              <a:rPr lang="fr-FR" i="1" dirty="0" err="1"/>
              <a:t>superstes</a:t>
            </a:r>
            <a:r>
              <a:rPr lang="fr-FR" dirty="0"/>
              <a:t> (témoin survivant et victime)</a:t>
            </a:r>
          </a:p>
          <a:p>
            <a:pPr marL="0" indent="0">
              <a:buNone/>
            </a:pPr>
            <a:r>
              <a:rPr lang="fr-FR" dirty="0"/>
              <a:t>	- </a:t>
            </a:r>
            <a:r>
              <a:rPr lang="fr-FR" i="1" dirty="0"/>
              <a:t>testis</a:t>
            </a:r>
            <a:r>
              <a:rPr lang="fr-FR" dirty="0"/>
              <a:t> (témoin oculaire, auditif, de seconde main)</a:t>
            </a:r>
          </a:p>
          <a:p>
            <a:r>
              <a:rPr lang="fr-FR" dirty="0"/>
              <a:t>Quoi ? crimes / violence / coupables / responsables / collectif</a:t>
            </a:r>
          </a:p>
          <a:p>
            <a:r>
              <a:rPr lang="fr-FR" dirty="0"/>
              <a:t>Pourquoi ? i informer, rendre public, dénoncer, conserver la mémoire, rendre hommage.</a:t>
            </a:r>
          </a:p>
        </p:txBody>
      </p:sp>
    </p:spTree>
    <p:extLst>
      <p:ext uri="{BB962C8B-B14F-4D97-AF65-F5344CB8AC3E}">
        <p14:creationId xmlns:p14="http://schemas.microsoft.com/office/powerpoint/2010/main" val="4236328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DD9FB-FFDD-B6BF-2285-33E3F773DD7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44DAA5-6B4E-2705-D2B3-E90FBF46A444}"/>
              </a:ext>
            </a:extLst>
          </p:cNvPr>
          <p:cNvSpPr>
            <a:spLocks noGrp="1"/>
          </p:cNvSpPr>
          <p:nvPr>
            <p:ph type="title"/>
          </p:nvPr>
        </p:nvSpPr>
        <p:spPr/>
        <p:txBody>
          <a:bodyPr/>
          <a:lstStyle/>
          <a:p>
            <a:r>
              <a:rPr lang="fr-FR" dirty="0"/>
              <a:t>Introduction : le témoignage comme mémoire de la terreur moderne</a:t>
            </a:r>
          </a:p>
        </p:txBody>
      </p:sp>
      <p:sp>
        <p:nvSpPr>
          <p:cNvPr id="3" name="Espace réservé du contenu 2">
            <a:extLst>
              <a:ext uri="{FF2B5EF4-FFF2-40B4-BE49-F238E27FC236}">
                <a16:creationId xmlns:a16="http://schemas.microsoft.com/office/drawing/2014/main" id="{B8603AFE-F199-8DE1-7451-B0E566FC67E5}"/>
              </a:ext>
            </a:extLst>
          </p:cNvPr>
          <p:cNvSpPr>
            <a:spLocks noGrp="1"/>
          </p:cNvSpPr>
          <p:nvPr>
            <p:ph idx="1"/>
          </p:nvPr>
        </p:nvSpPr>
        <p:spPr/>
        <p:txBody>
          <a:bodyPr>
            <a:normAutofit lnSpcReduction="10000"/>
          </a:bodyPr>
          <a:lstStyle/>
          <a:p>
            <a:pPr marL="0" indent="0">
              <a:buNone/>
            </a:pPr>
            <a:r>
              <a:rPr lang="fr-FR" dirty="0"/>
              <a:t>B- Le témoignage, une pratique récente en réaction à la « terreur moderne » (M. </a:t>
            </a:r>
            <a:r>
              <a:rPr lang="fr-FR" dirty="0" err="1"/>
              <a:t>Abensour</a:t>
            </a:r>
            <a:r>
              <a:rPr lang="fr-FR" dirty="0"/>
              <a:t>)</a:t>
            </a:r>
          </a:p>
          <a:p>
            <a:pPr marL="0" indent="0">
              <a:buNone/>
            </a:pPr>
            <a:endParaRPr lang="fr-FR" dirty="0"/>
          </a:p>
          <a:p>
            <a:pPr marL="0" indent="0">
              <a:buNone/>
            </a:pPr>
            <a:r>
              <a:rPr lang="fr-FR" dirty="0"/>
              <a:t>le témoignage est « l'œuvre d'une victime, rescapée ou non, de la terreur moderne, qui dépose contre les coupables et autres responsables, qui relate son expérience collective pour la donner à connaître et à comprendre par-delà le secret et l'oubli, et qui la transmet aussi au nom de tous les disparus. On peut donc parler de témoignage quand une œuvre témoigne de crimes de guerre, d'un nettoyage ethnique, d'un génocide, de la détention en camp de concentration » (F. </a:t>
            </a:r>
            <a:r>
              <a:rPr lang="fr-FR" dirty="0" err="1"/>
              <a:t>Detue</a:t>
            </a:r>
            <a:r>
              <a:rPr lang="fr-FR" dirty="0"/>
              <a:t> et C. Lacoste)</a:t>
            </a:r>
          </a:p>
        </p:txBody>
      </p:sp>
    </p:spTree>
    <p:extLst>
      <p:ext uri="{BB962C8B-B14F-4D97-AF65-F5344CB8AC3E}">
        <p14:creationId xmlns:p14="http://schemas.microsoft.com/office/powerpoint/2010/main" val="3940635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422376-AE9D-7E24-F7D9-314E23BA3067}"/>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C994D5C8-654D-E809-76CF-89E52350D494}"/>
              </a:ext>
            </a:extLst>
          </p:cNvPr>
          <p:cNvPicPr>
            <a:picLocks noGrp="1" noChangeAspect="1"/>
          </p:cNvPicPr>
          <p:nvPr>
            <p:ph sz="half" idx="1"/>
          </p:nvPr>
        </p:nvPicPr>
        <p:blipFill>
          <a:blip r:embed="rId2">
            <a:lum/>
            <a:alphaModFix/>
          </a:blip>
          <a:srcRect/>
          <a:stretch>
            <a:fillRect/>
          </a:stretch>
        </p:blipFill>
        <p:spPr>
          <a:xfrm>
            <a:off x="2105063" y="1825625"/>
            <a:ext cx="2647873" cy="4351338"/>
          </a:xfrm>
        </p:spPr>
      </p:pic>
      <p:pic>
        <p:nvPicPr>
          <p:cNvPr id="6" name="Espace réservé du contenu 5">
            <a:extLst>
              <a:ext uri="{FF2B5EF4-FFF2-40B4-BE49-F238E27FC236}">
                <a16:creationId xmlns:a16="http://schemas.microsoft.com/office/drawing/2014/main" id="{AD49F5A7-CE03-D534-9941-AB2A144518BD}"/>
              </a:ext>
            </a:extLst>
          </p:cNvPr>
          <p:cNvPicPr>
            <a:picLocks noGrp="1" noChangeAspect="1"/>
          </p:cNvPicPr>
          <p:nvPr>
            <p:ph sz="half" idx="2"/>
          </p:nvPr>
        </p:nvPicPr>
        <p:blipFill>
          <a:blip r:embed="rId3">
            <a:lum/>
            <a:alphaModFix/>
          </a:blip>
          <a:srcRect/>
          <a:stretch>
            <a:fillRect/>
          </a:stretch>
        </p:blipFill>
        <p:spPr>
          <a:xfrm>
            <a:off x="7398958" y="1825625"/>
            <a:ext cx="2728084" cy="4351338"/>
          </a:xfrm>
        </p:spPr>
      </p:pic>
    </p:spTree>
    <p:extLst>
      <p:ext uri="{BB962C8B-B14F-4D97-AF65-F5344CB8AC3E}">
        <p14:creationId xmlns:p14="http://schemas.microsoft.com/office/powerpoint/2010/main" val="328719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17F1F0-773F-8D39-C787-D8A586959A9D}"/>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A5320E9-7B3D-C937-671A-19590A219290}"/>
              </a:ext>
            </a:extLst>
          </p:cNvPr>
          <p:cNvPicPr>
            <a:picLocks noGrp="1" noChangeAspect="1"/>
          </p:cNvPicPr>
          <p:nvPr>
            <p:ph sz="half" idx="1"/>
          </p:nvPr>
        </p:nvPicPr>
        <p:blipFill>
          <a:blip r:embed="rId2">
            <a:lum/>
            <a:alphaModFix/>
          </a:blip>
          <a:srcRect/>
          <a:stretch>
            <a:fillRect/>
          </a:stretch>
        </p:blipFill>
        <p:spPr>
          <a:xfrm>
            <a:off x="1988707" y="1825625"/>
            <a:ext cx="2880585" cy="4351338"/>
          </a:xfrm>
        </p:spPr>
      </p:pic>
      <p:pic>
        <p:nvPicPr>
          <p:cNvPr id="6" name="Espace réservé du contenu 5">
            <a:extLst>
              <a:ext uri="{FF2B5EF4-FFF2-40B4-BE49-F238E27FC236}">
                <a16:creationId xmlns:a16="http://schemas.microsoft.com/office/drawing/2014/main" id="{4ECC8716-0FB8-8DBD-7700-9EB47ED2C94D}"/>
              </a:ext>
            </a:extLst>
          </p:cNvPr>
          <p:cNvPicPr>
            <a:picLocks noGrp="1" noChangeAspect="1"/>
          </p:cNvPicPr>
          <p:nvPr>
            <p:ph sz="half" idx="2"/>
          </p:nvPr>
        </p:nvPicPr>
        <p:blipFill>
          <a:blip r:embed="rId3">
            <a:lum/>
            <a:alphaModFix/>
          </a:blip>
          <a:srcRect/>
          <a:stretch>
            <a:fillRect/>
          </a:stretch>
        </p:blipFill>
        <p:spPr>
          <a:xfrm>
            <a:off x="7377711" y="1825625"/>
            <a:ext cx="2770578" cy="4351338"/>
          </a:xfrm>
        </p:spPr>
      </p:pic>
    </p:spTree>
    <p:extLst>
      <p:ext uri="{BB962C8B-B14F-4D97-AF65-F5344CB8AC3E}">
        <p14:creationId xmlns:p14="http://schemas.microsoft.com/office/powerpoint/2010/main" val="228045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C68713-DBB9-3926-7501-5E8ED36BE035}"/>
              </a:ext>
            </a:extLst>
          </p:cNvPr>
          <p:cNvSpPr>
            <a:spLocks noGrp="1"/>
          </p:cNvSpPr>
          <p:nvPr>
            <p:ph type="title"/>
          </p:nvPr>
        </p:nvSpPr>
        <p:spPr/>
        <p:txBody>
          <a:bodyPr/>
          <a:lstStyle/>
          <a:p>
            <a:r>
              <a:rPr lang="fr-FR" dirty="0"/>
              <a:t>Introduction : le témoignage comme mémoire de la terreur moderne</a:t>
            </a:r>
          </a:p>
        </p:txBody>
      </p:sp>
      <p:sp>
        <p:nvSpPr>
          <p:cNvPr id="3" name="Espace réservé du contenu 2">
            <a:extLst>
              <a:ext uri="{FF2B5EF4-FFF2-40B4-BE49-F238E27FC236}">
                <a16:creationId xmlns:a16="http://schemas.microsoft.com/office/drawing/2014/main" id="{F9660A46-754E-D837-6CA5-51F1729FF7D7}"/>
              </a:ext>
            </a:extLst>
          </p:cNvPr>
          <p:cNvSpPr>
            <a:spLocks noGrp="1"/>
          </p:cNvSpPr>
          <p:nvPr>
            <p:ph idx="1"/>
          </p:nvPr>
        </p:nvSpPr>
        <p:spPr/>
        <p:txBody>
          <a:bodyPr/>
          <a:lstStyle/>
          <a:p>
            <a:pPr marL="0" indent="0">
              <a:buNone/>
            </a:pPr>
            <a:r>
              <a:rPr lang="fr-FR" dirty="0"/>
              <a:t>B- Le témoignage, une pratique récente en réaction à la « terreur moderne » (M. </a:t>
            </a:r>
            <a:r>
              <a:rPr lang="fr-FR" dirty="0" err="1"/>
              <a:t>Abensour</a:t>
            </a:r>
            <a:r>
              <a:rPr lang="fr-FR" dirty="0"/>
              <a:t>)</a:t>
            </a:r>
          </a:p>
          <a:p>
            <a:pPr marL="0" indent="0">
              <a:buNone/>
            </a:pPr>
            <a:endParaRPr lang="fr-FR" dirty="0"/>
          </a:p>
          <a:p>
            <a:pPr marL="0" indent="0">
              <a:buNone/>
            </a:pPr>
            <a:r>
              <a:rPr lang="fr-FR" dirty="0"/>
              <a:t>Premier obstacle : des faits si extraordinaires qu’il est difficile de les croire vrais.</a:t>
            </a:r>
          </a:p>
          <a:p>
            <a:pPr marL="0" indent="0">
              <a:buNone/>
            </a:pPr>
            <a:r>
              <a:rPr lang="fr-FR" dirty="0"/>
              <a:t>Paul Ricoeur, </a:t>
            </a:r>
            <a:r>
              <a:rPr lang="fr-FR" i="1" dirty="0"/>
              <a:t>La mémoire, l'histoire, l'oubli</a:t>
            </a:r>
            <a:r>
              <a:rPr lang="fr-FR" dirty="0"/>
              <a:t> (2000) </a:t>
            </a:r>
          </a:p>
        </p:txBody>
      </p:sp>
    </p:spTree>
    <p:extLst>
      <p:ext uri="{BB962C8B-B14F-4D97-AF65-F5344CB8AC3E}">
        <p14:creationId xmlns:p14="http://schemas.microsoft.com/office/powerpoint/2010/main" val="2686834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6F626-69CF-88D4-82CB-513A5CE97A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2A6C1C-9D8B-2483-4080-6EAB1D8ED9E8}"/>
              </a:ext>
            </a:extLst>
          </p:cNvPr>
          <p:cNvSpPr>
            <a:spLocks noGrp="1"/>
          </p:cNvSpPr>
          <p:nvPr>
            <p:ph type="title"/>
          </p:nvPr>
        </p:nvSpPr>
        <p:spPr/>
        <p:txBody>
          <a:bodyPr/>
          <a:lstStyle/>
          <a:p>
            <a:r>
              <a:rPr lang="fr-FR" dirty="0"/>
              <a:t>Introduction : le témoignage comme mémoire de la terreur moderne</a:t>
            </a:r>
          </a:p>
        </p:txBody>
      </p:sp>
      <p:sp>
        <p:nvSpPr>
          <p:cNvPr id="3" name="Espace réservé du contenu 2">
            <a:extLst>
              <a:ext uri="{FF2B5EF4-FFF2-40B4-BE49-F238E27FC236}">
                <a16:creationId xmlns:a16="http://schemas.microsoft.com/office/drawing/2014/main" id="{DF636209-823A-61A0-FF83-56A1F7C763B2}"/>
              </a:ext>
            </a:extLst>
          </p:cNvPr>
          <p:cNvSpPr>
            <a:spLocks noGrp="1"/>
          </p:cNvSpPr>
          <p:nvPr>
            <p:ph idx="1"/>
          </p:nvPr>
        </p:nvSpPr>
        <p:spPr/>
        <p:txBody>
          <a:bodyPr/>
          <a:lstStyle/>
          <a:p>
            <a:pPr marL="0" indent="0">
              <a:buNone/>
            </a:pPr>
            <a:r>
              <a:rPr lang="fr-FR" dirty="0"/>
              <a:t>B- Le témoignage, une pratique récente en réaction à la « terreur moderne » (M. </a:t>
            </a:r>
            <a:r>
              <a:rPr lang="fr-FR" dirty="0" err="1"/>
              <a:t>Abensour</a:t>
            </a:r>
            <a:r>
              <a:rPr lang="fr-FR" dirty="0"/>
              <a:t>)</a:t>
            </a:r>
          </a:p>
          <a:p>
            <a:pPr marL="0" indent="0">
              <a:buNone/>
            </a:pPr>
            <a:endParaRPr lang="fr-FR" dirty="0"/>
          </a:p>
          <a:p>
            <a:pPr marL="0" indent="0">
              <a:buNone/>
            </a:pPr>
            <a:r>
              <a:rPr lang="fr-FR" dirty="0"/>
              <a:t>Second obstacle : des survivants incités à se taire et à oublier.</a:t>
            </a:r>
          </a:p>
        </p:txBody>
      </p:sp>
    </p:spTree>
    <p:extLst>
      <p:ext uri="{BB962C8B-B14F-4D97-AF65-F5344CB8AC3E}">
        <p14:creationId xmlns:p14="http://schemas.microsoft.com/office/powerpoint/2010/main" val="4246183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8044A-17F8-F15F-C4F6-8DD79EABC6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4FBEA7-E9BA-C210-B5EE-9559B2B680D3}"/>
              </a:ext>
            </a:extLst>
          </p:cNvPr>
          <p:cNvSpPr>
            <a:spLocks noGrp="1"/>
          </p:cNvSpPr>
          <p:nvPr>
            <p:ph type="title"/>
          </p:nvPr>
        </p:nvSpPr>
        <p:spPr/>
        <p:txBody>
          <a:bodyPr/>
          <a:lstStyle/>
          <a:p>
            <a:r>
              <a:rPr lang="fr-FR" dirty="0"/>
              <a:t>Introduction : le témoignage comme mémoire de la terreur moderne</a:t>
            </a:r>
          </a:p>
        </p:txBody>
      </p:sp>
      <p:sp>
        <p:nvSpPr>
          <p:cNvPr id="3" name="Espace réservé du contenu 2">
            <a:extLst>
              <a:ext uri="{FF2B5EF4-FFF2-40B4-BE49-F238E27FC236}">
                <a16:creationId xmlns:a16="http://schemas.microsoft.com/office/drawing/2014/main" id="{4B9F7812-8AEA-FAD2-52E7-17021ACF8359}"/>
              </a:ext>
            </a:extLst>
          </p:cNvPr>
          <p:cNvSpPr>
            <a:spLocks noGrp="1"/>
          </p:cNvSpPr>
          <p:nvPr>
            <p:ph idx="1"/>
          </p:nvPr>
        </p:nvSpPr>
        <p:spPr/>
        <p:txBody>
          <a:bodyPr/>
          <a:lstStyle/>
          <a:p>
            <a:pPr marL="0" indent="0">
              <a:buNone/>
            </a:pPr>
            <a:r>
              <a:rPr lang="fr-FR" dirty="0"/>
              <a:t>C- Premières théorisations</a:t>
            </a:r>
          </a:p>
        </p:txBody>
      </p:sp>
    </p:spTree>
    <p:extLst>
      <p:ext uri="{BB962C8B-B14F-4D97-AF65-F5344CB8AC3E}">
        <p14:creationId xmlns:p14="http://schemas.microsoft.com/office/powerpoint/2010/main" val="708557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DCC765-98A6-1D35-EF4B-69C450F918AA}"/>
              </a:ext>
            </a:extLst>
          </p:cNvPr>
          <p:cNvSpPr>
            <a:spLocks noGrp="1"/>
          </p:cNvSpPr>
          <p:nvPr>
            <p:ph type="title"/>
          </p:nvPr>
        </p:nvSpPr>
        <p:spPr/>
        <p:txBody>
          <a:bodyPr/>
          <a:lstStyle/>
          <a:p>
            <a:r>
              <a:rPr lang="fr-FR" dirty="0"/>
              <a:t>Jean Norton Cru</a:t>
            </a:r>
          </a:p>
        </p:txBody>
      </p:sp>
      <p:sp>
        <p:nvSpPr>
          <p:cNvPr id="4" name="Espace réservé du texte 3">
            <a:extLst>
              <a:ext uri="{FF2B5EF4-FFF2-40B4-BE49-F238E27FC236}">
                <a16:creationId xmlns:a16="http://schemas.microsoft.com/office/drawing/2014/main" id="{D5794627-6732-5658-10C8-A7E37D487B76}"/>
              </a:ext>
            </a:extLst>
          </p:cNvPr>
          <p:cNvSpPr>
            <a:spLocks noGrp="1"/>
          </p:cNvSpPr>
          <p:nvPr>
            <p:ph type="body" sz="half" idx="2"/>
          </p:nvPr>
        </p:nvSpPr>
        <p:spPr/>
        <p:txBody>
          <a:bodyPr>
            <a:normAutofit/>
          </a:bodyPr>
          <a:lstStyle/>
          <a:p>
            <a:pPr marL="285750" indent="-285750">
              <a:buFontTx/>
              <a:buChar char="-"/>
            </a:pPr>
            <a:r>
              <a:rPr lang="fr-FR" sz="2000" i="1" dirty="0"/>
              <a:t>Témoins</a:t>
            </a:r>
            <a:r>
              <a:rPr lang="fr-FR" sz="2000" dirty="0"/>
              <a:t>, 1929</a:t>
            </a:r>
          </a:p>
          <a:p>
            <a:pPr marL="285750" indent="-285750">
              <a:buFontTx/>
              <a:buChar char="-"/>
            </a:pPr>
            <a:r>
              <a:rPr lang="fr-FR" sz="2000" i="1" dirty="0"/>
              <a:t>Du témoignage</a:t>
            </a:r>
            <a:r>
              <a:rPr lang="fr-FR" sz="2000" dirty="0"/>
              <a:t>, 1930</a:t>
            </a:r>
          </a:p>
        </p:txBody>
      </p:sp>
      <p:pic>
        <p:nvPicPr>
          <p:cNvPr id="5" name="Espace réservé du contenu 4">
            <a:extLst>
              <a:ext uri="{FF2B5EF4-FFF2-40B4-BE49-F238E27FC236}">
                <a16:creationId xmlns:a16="http://schemas.microsoft.com/office/drawing/2014/main" id="{42960A6B-25FC-B74F-2BFB-83BA8172E4A3}"/>
              </a:ext>
            </a:extLst>
          </p:cNvPr>
          <p:cNvPicPr>
            <a:picLocks noGrp="1" noChangeAspect="1"/>
          </p:cNvPicPr>
          <p:nvPr>
            <p:ph idx="1"/>
          </p:nvPr>
        </p:nvPicPr>
        <p:blipFill>
          <a:blip r:embed="rId2">
            <a:lum/>
            <a:alphaModFix/>
          </a:blip>
          <a:srcRect/>
          <a:stretch>
            <a:fillRect/>
          </a:stretch>
        </p:blipFill>
        <p:spPr>
          <a:xfrm>
            <a:off x="6364288" y="1036637"/>
            <a:ext cx="3810000" cy="4775200"/>
          </a:xfrm>
        </p:spPr>
      </p:pic>
    </p:spTree>
    <p:extLst>
      <p:ext uri="{BB962C8B-B14F-4D97-AF65-F5344CB8AC3E}">
        <p14:creationId xmlns:p14="http://schemas.microsoft.com/office/powerpoint/2010/main" val="3091335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8CE2F8-BA32-E136-962E-DABCBEBE51DE}"/>
              </a:ext>
            </a:extLst>
          </p:cNvPr>
          <p:cNvSpPr>
            <a:spLocks noGrp="1"/>
          </p:cNvSpPr>
          <p:nvPr>
            <p:ph type="title"/>
          </p:nvPr>
        </p:nvSpPr>
        <p:spPr/>
        <p:txBody>
          <a:bodyPr/>
          <a:lstStyle/>
          <a:p>
            <a:r>
              <a:rPr lang="fr-FR" dirty="0"/>
              <a:t>Les critères du bon témoignage selon Cru</a:t>
            </a:r>
          </a:p>
        </p:txBody>
      </p:sp>
      <p:sp>
        <p:nvSpPr>
          <p:cNvPr id="3" name="Espace réservé du contenu 2">
            <a:extLst>
              <a:ext uri="{FF2B5EF4-FFF2-40B4-BE49-F238E27FC236}">
                <a16:creationId xmlns:a16="http://schemas.microsoft.com/office/drawing/2014/main" id="{846F9585-FD16-513A-AE63-C1310C588702}"/>
              </a:ext>
            </a:extLst>
          </p:cNvPr>
          <p:cNvSpPr>
            <a:spLocks noGrp="1"/>
          </p:cNvSpPr>
          <p:nvPr>
            <p:ph idx="1"/>
          </p:nvPr>
        </p:nvSpPr>
        <p:spPr/>
        <p:txBody>
          <a:bodyPr/>
          <a:lstStyle/>
          <a:p>
            <a:pPr marL="0" indent="0">
              <a:buNone/>
            </a:pPr>
            <a:r>
              <a:rPr lang="fr-FR" dirty="0"/>
              <a:t>Un récit porteur d’un contrat de véridicité : « j'y étais, j'ai vu,  je l'ai vécu »</a:t>
            </a:r>
          </a:p>
          <a:p>
            <a:pPr>
              <a:buFontTx/>
              <a:buChar char="-"/>
            </a:pPr>
            <a:r>
              <a:rPr lang="fr-FR" dirty="0"/>
              <a:t>souci d'exactitude</a:t>
            </a:r>
          </a:p>
          <a:p>
            <a:pPr>
              <a:buFontTx/>
              <a:buChar char="-"/>
            </a:pPr>
            <a:r>
              <a:rPr lang="fr-FR" dirty="0"/>
              <a:t>style sobre</a:t>
            </a:r>
          </a:p>
          <a:p>
            <a:pPr>
              <a:buFontTx/>
              <a:buChar char="-"/>
            </a:pPr>
            <a:r>
              <a:rPr lang="fr-FR" dirty="0"/>
              <a:t>exclusion de la fiction</a:t>
            </a:r>
          </a:p>
          <a:p>
            <a:pPr>
              <a:buFontTx/>
              <a:buChar char="-"/>
            </a:pPr>
            <a:r>
              <a:rPr lang="fr-FR" dirty="0"/>
              <a:t>valorisation de l'autorité de l'expérience face aux discours idéologiques dominants </a:t>
            </a:r>
          </a:p>
          <a:p>
            <a:pPr marL="0" indent="0">
              <a:buNone/>
            </a:pPr>
            <a:endParaRPr lang="fr-FR" dirty="0"/>
          </a:p>
        </p:txBody>
      </p:sp>
    </p:spTree>
    <p:extLst>
      <p:ext uri="{BB962C8B-B14F-4D97-AF65-F5344CB8AC3E}">
        <p14:creationId xmlns:p14="http://schemas.microsoft.com/office/powerpoint/2010/main" val="4268731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B0CECA-DDCD-9EE8-94EE-9209FCC331C9}"/>
              </a:ext>
            </a:extLst>
          </p:cNvPr>
          <p:cNvSpPr>
            <a:spLocks noGrp="1"/>
          </p:cNvSpPr>
          <p:nvPr>
            <p:ph type="title"/>
          </p:nvPr>
        </p:nvSpPr>
        <p:spPr/>
        <p:txBody>
          <a:bodyPr/>
          <a:lstStyle/>
          <a:p>
            <a:r>
              <a:rPr lang="fr-FR" dirty="0"/>
              <a:t>Sacralisation de la figure du témoin</a:t>
            </a:r>
          </a:p>
        </p:txBody>
      </p:sp>
      <p:sp>
        <p:nvSpPr>
          <p:cNvPr id="3" name="Espace réservé du texte 2">
            <a:extLst>
              <a:ext uri="{FF2B5EF4-FFF2-40B4-BE49-F238E27FC236}">
                <a16:creationId xmlns:a16="http://schemas.microsoft.com/office/drawing/2014/main" id="{5FEED43C-A559-57E9-11F1-1B51208BF85B}"/>
              </a:ext>
            </a:extLst>
          </p:cNvPr>
          <p:cNvSpPr>
            <a:spLocks noGrp="1"/>
          </p:cNvSpPr>
          <p:nvPr>
            <p:ph type="body" idx="1"/>
          </p:nvPr>
        </p:nvSpPr>
        <p:spPr/>
        <p:txBody>
          <a:bodyPr/>
          <a:lstStyle/>
          <a:p>
            <a:r>
              <a:rPr lang="fr-FR" dirty="0"/>
              <a:t>Primo Lévi, </a:t>
            </a:r>
            <a:r>
              <a:rPr lang="fr-FR" i="1" dirty="0"/>
              <a:t>Si c’est un homme</a:t>
            </a:r>
            <a:r>
              <a:rPr lang="fr-FR" dirty="0"/>
              <a:t>, 1947</a:t>
            </a:r>
          </a:p>
        </p:txBody>
      </p:sp>
      <p:sp>
        <p:nvSpPr>
          <p:cNvPr id="5" name="Espace réservé du texte 4">
            <a:extLst>
              <a:ext uri="{FF2B5EF4-FFF2-40B4-BE49-F238E27FC236}">
                <a16:creationId xmlns:a16="http://schemas.microsoft.com/office/drawing/2014/main" id="{084F5EE9-739C-0B2F-D78C-1832B59160A8}"/>
              </a:ext>
            </a:extLst>
          </p:cNvPr>
          <p:cNvSpPr>
            <a:spLocks noGrp="1"/>
          </p:cNvSpPr>
          <p:nvPr>
            <p:ph type="body" sz="quarter" idx="3"/>
          </p:nvPr>
        </p:nvSpPr>
        <p:spPr/>
        <p:txBody>
          <a:bodyPr/>
          <a:lstStyle/>
          <a:p>
            <a:r>
              <a:rPr lang="fr-FR" dirty="0"/>
              <a:t>Giorgio </a:t>
            </a:r>
            <a:r>
              <a:rPr lang="fr-FR" dirty="0" err="1"/>
              <a:t>Agamben</a:t>
            </a:r>
            <a:r>
              <a:rPr lang="fr-FR" dirty="0"/>
              <a:t>, </a:t>
            </a:r>
            <a:r>
              <a:rPr lang="fr-FR" i="1" dirty="0"/>
              <a:t>Ce qui reste d’Auschwitz</a:t>
            </a:r>
            <a:r>
              <a:rPr lang="fr-FR" dirty="0"/>
              <a:t>, 1998</a:t>
            </a:r>
          </a:p>
        </p:txBody>
      </p:sp>
      <p:pic>
        <p:nvPicPr>
          <p:cNvPr id="7" name="Espace réservé du contenu 6">
            <a:extLst>
              <a:ext uri="{FF2B5EF4-FFF2-40B4-BE49-F238E27FC236}">
                <a16:creationId xmlns:a16="http://schemas.microsoft.com/office/drawing/2014/main" id="{17796174-D11C-6D7B-4EC3-E7B12140E8F0}"/>
              </a:ext>
            </a:extLst>
          </p:cNvPr>
          <p:cNvPicPr>
            <a:picLocks noGrp="1" noChangeAspect="1"/>
          </p:cNvPicPr>
          <p:nvPr>
            <p:ph sz="half" idx="2"/>
          </p:nvPr>
        </p:nvPicPr>
        <p:blipFill>
          <a:blip r:embed="rId2">
            <a:lum/>
            <a:alphaModFix/>
          </a:blip>
          <a:srcRect/>
          <a:stretch>
            <a:fillRect/>
          </a:stretch>
        </p:blipFill>
        <p:spPr>
          <a:xfrm>
            <a:off x="2453481" y="2759869"/>
            <a:ext cx="1930400" cy="3175000"/>
          </a:xfrm>
        </p:spPr>
      </p:pic>
      <p:pic>
        <p:nvPicPr>
          <p:cNvPr id="8" name="Espace réservé du contenu 7">
            <a:extLst>
              <a:ext uri="{FF2B5EF4-FFF2-40B4-BE49-F238E27FC236}">
                <a16:creationId xmlns:a16="http://schemas.microsoft.com/office/drawing/2014/main" id="{FF26D077-7C02-DCD2-F4BD-7A08A3ACEE2B}"/>
              </a:ext>
            </a:extLst>
          </p:cNvPr>
          <p:cNvPicPr>
            <a:picLocks noGrp="1" noChangeAspect="1"/>
          </p:cNvPicPr>
          <p:nvPr>
            <p:ph sz="quarter" idx="4"/>
          </p:nvPr>
        </p:nvPicPr>
        <p:blipFill>
          <a:blip r:embed="rId3">
            <a:lum/>
            <a:alphaModFix/>
          </a:blip>
          <a:srcRect/>
          <a:stretch>
            <a:fillRect/>
          </a:stretch>
        </p:blipFill>
        <p:spPr>
          <a:xfrm>
            <a:off x="7547154" y="2759869"/>
            <a:ext cx="2749427" cy="3304600"/>
          </a:xfrm>
        </p:spPr>
      </p:pic>
    </p:spTree>
    <p:extLst>
      <p:ext uri="{BB962C8B-B14F-4D97-AF65-F5344CB8AC3E}">
        <p14:creationId xmlns:p14="http://schemas.microsoft.com/office/powerpoint/2010/main" val="2673557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C3454C-F8F7-446E-B364-5BE893DF3674}"/>
              </a:ext>
            </a:extLst>
          </p:cNvPr>
          <p:cNvSpPr>
            <a:spLocks noGrp="1"/>
          </p:cNvSpPr>
          <p:nvPr>
            <p:ph type="title"/>
          </p:nvPr>
        </p:nvSpPr>
        <p:spPr/>
        <p:txBody>
          <a:bodyPr/>
          <a:lstStyle/>
          <a:p>
            <a:r>
              <a:rPr lang="fr-FR" dirty="0"/>
              <a:t>Jacques Derrida, la signature du témoignage</a:t>
            </a:r>
          </a:p>
        </p:txBody>
      </p:sp>
      <p:sp>
        <p:nvSpPr>
          <p:cNvPr id="3" name="Espace réservé du contenu 2">
            <a:extLst>
              <a:ext uri="{FF2B5EF4-FFF2-40B4-BE49-F238E27FC236}">
                <a16:creationId xmlns:a16="http://schemas.microsoft.com/office/drawing/2014/main" id="{F1938C36-F746-2C7D-7070-8BB48C26CADA}"/>
              </a:ext>
            </a:extLst>
          </p:cNvPr>
          <p:cNvSpPr>
            <a:spLocks noGrp="1"/>
          </p:cNvSpPr>
          <p:nvPr>
            <p:ph idx="1"/>
          </p:nvPr>
        </p:nvSpPr>
        <p:spPr/>
        <p:txBody>
          <a:bodyPr>
            <a:normAutofit fontScale="92500"/>
          </a:bodyPr>
          <a:lstStyle/>
          <a:p>
            <a:pPr marL="0" indent="0">
              <a:buNone/>
            </a:pPr>
            <a:r>
              <a:rPr lang="fr-FR" dirty="0"/>
              <a:t>« … l'essence du témoignage ne se réduit pas nécessairement à la narration, c'est-à-dire aux rapports descriptifs, informatifs, au savoir ou au récit ; […] c'est d'abord un acte présent ». </a:t>
            </a:r>
          </a:p>
          <a:p>
            <a:pPr marL="0" indent="0">
              <a:buNone/>
            </a:pPr>
            <a:endParaRPr lang="fr-FR" dirty="0"/>
          </a:p>
          <a:p>
            <a:pPr marL="0" indent="0">
              <a:buNone/>
            </a:pPr>
            <a:r>
              <a:rPr lang="fr-FR" dirty="0"/>
              <a:t>« le témoin doit à la fois se conformer à des critères donnés et inventer, de manière quasi poétique, les normes de son attestation » </a:t>
            </a:r>
          </a:p>
          <a:p>
            <a:pPr marL="0" indent="0">
              <a:buNone/>
            </a:pPr>
            <a:endParaRPr lang="fr-FR" dirty="0"/>
          </a:p>
          <a:p>
            <a:pPr marL="0" indent="0">
              <a:buNone/>
            </a:pPr>
            <a:r>
              <a:rPr lang="fr-FR" dirty="0"/>
              <a:t>Jacques Derrida, « Demeure : filiation et témoignage », dans Michel Lisse,  </a:t>
            </a:r>
            <a:r>
              <a:rPr lang="fr-FR" i="1" dirty="0"/>
              <a:t>Passions de le littérature : avec Jacques Derrida</a:t>
            </a:r>
            <a:r>
              <a:rPr lang="fr-FR" dirty="0"/>
              <a:t>, Galilée, 1996, p. 29.</a:t>
            </a:r>
          </a:p>
          <a:p>
            <a:pPr marL="0" indent="0">
              <a:buNone/>
            </a:pPr>
            <a:r>
              <a:rPr lang="fr-FR" dirty="0"/>
              <a:t> </a:t>
            </a:r>
          </a:p>
          <a:p>
            <a:pPr marL="0" indent="0">
              <a:buNone/>
            </a:pPr>
            <a:endParaRPr lang="fr-FR" dirty="0"/>
          </a:p>
        </p:txBody>
      </p:sp>
    </p:spTree>
    <p:extLst>
      <p:ext uri="{BB962C8B-B14F-4D97-AF65-F5344CB8AC3E}">
        <p14:creationId xmlns:p14="http://schemas.microsoft.com/office/powerpoint/2010/main" val="1093416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3CBA28-8CAB-BB24-5CE1-18E0EC3753CB}"/>
              </a:ext>
            </a:extLst>
          </p:cNvPr>
          <p:cNvSpPr>
            <a:spLocks noGrp="1"/>
          </p:cNvSpPr>
          <p:nvPr>
            <p:ph type="title"/>
          </p:nvPr>
        </p:nvSpPr>
        <p:spPr/>
        <p:txBody>
          <a:bodyPr/>
          <a:lstStyle/>
          <a:p>
            <a:r>
              <a:rPr lang="fr-FR" dirty="0"/>
              <a:t>Les fonctions du témoignage selon François Rastier</a:t>
            </a:r>
          </a:p>
        </p:txBody>
      </p:sp>
      <p:sp>
        <p:nvSpPr>
          <p:cNvPr id="3" name="Espace réservé du contenu 2">
            <a:extLst>
              <a:ext uri="{FF2B5EF4-FFF2-40B4-BE49-F238E27FC236}">
                <a16:creationId xmlns:a16="http://schemas.microsoft.com/office/drawing/2014/main" id="{21E35E47-EBBA-69ED-179E-5A5A82DC1C2C}"/>
              </a:ext>
            </a:extLst>
          </p:cNvPr>
          <p:cNvSpPr>
            <a:spLocks noGrp="1"/>
          </p:cNvSpPr>
          <p:nvPr>
            <p:ph idx="1"/>
          </p:nvPr>
        </p:nvSpPr>
        <p:spPr/>
        <p:txBody>
          <a:bodyPr/>
          <a:lstStyle/>
          <a:p>
            <a:r>
              <a:rPr lang="fr-FR" dirty="0"/>
              <a:t>déposition</a:t>
            </a:r>
          </a:p>
          <a:p>
            <a:r>
              <a:rPr lang="fr-FR" dirty="0"/>
              <a:t>éducation</a:t>
            </a:r>
          </a:p>
          <a:p>
            <a:r>
              <a:rPr lang="fr-FR" dirty="0"/>
              <a:t>commémoration </a:t>
            </a:r>
          </a:p>
          <a:p>
            <a:r>
              <a:rPr lang="fr-FR" dirty="0"/>
              <a:t>conjuration  </a:t>
            </a:r>
          </a:p>
        </p:txBody>
      </p:sp>
    </p:spTree>
    <p:extLst>
      <p:ext uri="{BB962C8B-B14F-4D97-AF65-F5344CB8AC3E}">
        <p14:creationId xmlns:p14="http://schemas.microsoft.com/office/powerpoint/2010/main" val="4071595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84840F-20BD-F087-ABDC-9AC20470DDEB}"/>
              </a:ext>
            </a:extLst>
          </p:cNvPr>
          <p:cNvSpPr>
            <a:spLocks noGrp="1"/>
          </p:cNvSpPr>
          <p:nvPr>
            <p:ph type="title"/>
          </p:nvPr>
        </p:nvSpPr>
        <p:spPr/>
        <p:txBody>
          <a:bodyPr>
            <a:normAutofit fontScale="90000"/>
          </a:bodyPr>
          <a:lstStyle/>
          <a:p>
            <a:pPr lvl="0"/>
            <a:br>
              <a:rPr lang="fr-FR" dirty="0"/>
            </a:br>
            <a:br>
              <a:rPr lang="fr-FR" dirty="0"/>
            </a:br>
            <a:br>
              <a:rPr lang="fr-FR" dirty="0"/>
            </a:br>
            <a:br>
              <a:rPr lang="fr-FR" dirty="0"/>
            </a:br>
            <a:br>
              <a:rPr lang="fr-FR" dirty="0"/>
            </a:br>
            <a:br>
              <a:rPr lang="fr-FR" dirty="0"/>
            </a:br>
            <a:r>
              <a:rPr lang="fr-FR" dirty="0"/>
              <a:t>I- Causes de l'extension du domaine de la littérature testimoniale</a:t>
            </a:r>
            <a:br>
              <a:rPr lang="fr-FR" dirty="0"/>
            </a:br>
            <a:br>
              <a:rPr lang="fr-FR" dirty="0"/>
            </a:br>
            <a:r>
              <a:rPr lang="fr-FR" dirty="0"/>
              <a:t>II- Formes contemporaines de l'écriture testimoniale</a:t>
            </a:r>
            <a:br>
              <a:rPr lang="fr-FR" dirty="0"/>
            </a:br>
            <a:br>
              <a:rPr lang="fr-FR" dirty="0"/>
            </a:br>
            <a:r>
              <a:rPr lang="fr-FR" dirty="0"/>
              <a:t>III- Objets contemporains de l'intolérable</a:t>
            </a:r>
            <a:br>
              <a:rPr lang="fr-FR" dirty="0"/>
            </a:br>
            <a:endParaRPr lang="fr-FR" dirty="0"/>
          </a:p>
        </p:txBody>
      </p:sp>
    </p:spTree>
    <p:extLst>
      <p:ext uri="{BB962C8B-B14F-4D97-AF65-F5344CB8AC3E}">
        <p14:creationId xmlns:p14="http://schemas.microsoft.com/office/powerpoint/2010/main" val="59709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9987F5-0D38-A85E-BEED-302207A57403}"/>
              </a:ext>
            </a:extLst>
          </p:cNvPr>
          <p:cNvSpPr>
            <a:spLocks noGrp="1"/>
          </p:cNvSpPr>
          <p:nvPr>
            <p:ph type="title"/>
          </p:nvPr>
        </p:nvSpPr>
        <p:spPr/>
        <p:txBody>
          <a:bodyPr/>
          <a:lstStyle/>
          <a:p>
            <a:r>
              <a:rPr lang="fr-FR" dirty="0"/>
              <a:t>I- Causes de l'extension du domaine de la littérature testimoniale</a:t>
            </a:r>
          </a:p>
        </p:txBody>
      </p:sp>
      <p:sp>
        <p:nvSpPr>
          <p:cNvPr id="3" name="Espace réservé du contenu 2">
            <a:extLst>
              <a:ext uri="{FF2B5EF4-FFF2-40B4-BE49-F238E27FC236}">
                <a16:creationId xmlns:a16="http://schemas.microsoft.com/office/drawing/2014/main" id="{CA4E6CF2-3149-1D80-E61C-981329D0EE2F}"/>
              </a:ext>
            </a:extLst>
          </p:cNvPr>
          <p:cNvSpPr>
            <a:spLocks noGrp="1"/>
          </p:cNvSpPr>
          <p:nvPr>
            <p:ph idx="1"/>
          </p:nvPr>
        </p:nvSpPr>
        <p:spPr/>
        <p:txBody>
          <a:bodyPr/>
          <a:lstStyle/>
          <a:p>
            <a:endParaRPr lang="fr-FR" dirty="0"/>
          </a:p>
        </p:txBody>
      </p:sp>
    </p:spTree>
    <p:extLst>
      <p:ext uri="{BB962C8B-B14F-4D97-AF65-F5344CB8AC3E}">
        <p14:creationId xmlns:p14="http://schemas.microsoft.com/office/powerpoint/2010/main" val="294926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DACA10-B1AC-28B1-18D8-469B856FA02E}"/>
              </a:ext>
            </a:extLst>
          </p:cNvPr>
          <p:cNvSpPr>
            <a:spLocks noGrp="1"/>
          </p:cNvSpPr>
          <p:nvPr>
            <p:ph type="title"/>
          </p:nvPr>
        </p:nvSpPr>
        <p:spPr/>
        <p:txBody>
          <a:bodyPr/>
          <a:lstStyle/>
          <a:p>
            <a:r>
              <a:rPr lang="fr-FR" dirty="0"/>
              <a:t>I-A. Un nouvel intérêt pour l’Histoire</a:t>
            </a:r>
          </a:p>
        </p:txBody>
      </p:sp>
      <p:pic>
        <p:nvPicPr>
          <p:cNvPr id="4" name="Espace réservé du contenu 3">
            <a:extLst>
              <a:ext uri="{FF2B5EF4-FFF2-40B4-BE49-F238E27FC236}">
                <a16:creationId xmlns:a16="http://schemas.microsoft.com/office/drawing/2014/main" id="{DA0FC8E8-A72E-56D7-8BEE-B219B95486FA}"/>
              </a:ext>
            </a:extLst>
          </p:cNvPr>
          <p:cNvPicPr>
            <a:picLocks noGrp="1" noChangeAspect="1"/>
          </p:cNvPicPr>
          <p:nvPr>
            <p:ph idx="1"/>
          </p:nvPr>
        </p:nvPicPr>
        <p:blipFill>
          <a:blip r:embed="rId2">
            <a:lum/>
            <a:alphaModFix/>
          </a:blip>
          <a:srcRect/>
          <a:stretch>
            <a:fillRect/>
          </a:stretch>
        </p:blipFill>
        <p:spPr>
          <a:xfrm>
            <a:off x="4716626" y="1825625"/>
            <a:ext cx="2758748" cy="4351338"/>
          </a:xfrm>
        </p:spPr>
      </p:pic>
    </p:spTree>
    <p:extLst>
      <p:ext uri="{BB962C8B-B14F-4D97-AF65-F5344CB8AC3E}">
        <p14:creationId xmlns:p14="http://schemas.microsoft.com/office/powerpoint/2010/main" val="1590430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C5A599-D217-9530-2AC0-CC542A4F5445}"/>
              </a:ext>
            </a:extLst>
          </p:cNvPr>
          <p:cNvSpPr>
            <a:spLocks noGrp="1"/>
          </p:cNvSpPr>
          <p:nvPr>
            <p:ph type="title"/>
          </p:nvPr>
        </p:nvSpPr>
        <p:spPr/>
        <p:txBody>
          <a:bodyPr/>
          <a:lstStyle/>
          <a:p>
            <a:r>
              <a:rPr lang="fr-FR" dirty="0"/>
              <a:t>I-B. La disparition progressive des témoins directs</a:t>
            </a:r>
          </a:p>
        </p:txBody>
      </p:sp>
      <p:pic>
        <p:nvPicPr>
          <p:cNvPr id="5" name="Espace réservé du contenu 4">
            <a:extLst>
              <a:ext uri="{FF2B5EF4-FFF2-40B4-BE49-F238E27FC236}">
                <a16:creationId xmlns:a16="http://schemas.microsoft.com/office/drawing/2014/main" id="{D1C31505-6EEC-7280-5315-9E8A73BE6703}"/>
              </a:ext>
            </a:extLst>
          </p:cNvPr>
          <p:cNvPicPr>
            <a:picLocks noGrp="1" noChangeAspect="1"/>
          </p:cNvPicPr>
          <p:nvPr>
            <p:ph sz="half" idx="1"/>
          </p:nvPr>
        </p:nvPicPr>
        <p:blipFill>
          <a:blip r:embed="rId2">
            <a:lum/>
            <a:alphaModFix/>
          </a:blip>
          <a:srcRect/>
          <a:stretch>
            <a:fillRect/>
          </a:stretch>
        </p:blipFill>
        <p:spPr>
          <a:xfrm>
            <a:off x="1879924" y="1825625"/>
            <a:ext cx="3098152" cy="4351338"/>
          </a:xfrm>
        </p:spPr>
      </p:pic>
      <p:pic>
        <p:nvPicPr>
          <p:cNvPr id="6" name="Espace réservé du contenu 5">
            <a:extLst>
              <a:ext uri="{FF2B5EF4-FFF2-40B4-BE49-F238E27FC236}">
                <a16:creationId xmlns:a16="http://schemas.microsoft.com/office/drawing/2014/main" id="{C059BD92-58A8-7F65-26B0-FBE1149207CF}"/>
              </a:ext>
            </a:extLst>
          </p:cNvPr>
          <p:cNvPicPr>
            <a:picLocks noGrp="1" noChangeAspect="1"/>
          </p:cNvPicPr>
          <p:nvPr>
            <p:ph sz="half" idx="2"/>
          </p:nvPr>
        </p:nvPicPr>
        <p:blipFill>
          <a:blip r:embed="rId3">
            <a:lum/>
            <a:alphaModFix/>
          </a:blip>
          <a:srcRect/>
          <a:stretch>
            <a:fillRect/>
          </a:stretch>
        </p:blipFill>
        <p:spPr>
          <a:xfrm>
            <a:off x="7409734" y="1825625"/>
            <a:ext cx="2706532" cy="4351338"/>
          </a:xfrm>
        </p:spPr>
      </p:pic>
    </p:spTree>
    <p:extLst>
      <p:ext uri="{BB962C8B-B14F-4D97-AF65-F5344CB8AC3E}">
        <p14:creationId xmlns:p14="http://schemas.microsoft.com/office/powerpoint/2010/main" val="4212392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D797E7-D143-CDEC-4CCF-BC0B50C93511}"/>
              </a:ext>
            </a:extLst>
          </p:cNvPr>
          <p:cNvSpPr>
            <a:spLocks noGrp="1"/>
          </p:cNvSpPr>
          <p:nvPr>
            <p:ph type="title"/>
          </p:nvPr>
        </p:nvSpPr>
        <p:spPr/>
        <p:txBody>
          <a:bodyPr/>
          <a:lstStyle/>
          <a:p>
            <a:r>
              <a:rPr lang="fr-FR" dirty="0"/>
              <a:t>I-C. De nouvelles formes de violences</a:t>
            </a:r>
          </a:p>
        </p:txBody>
      </p:sp>
      <p:pic>
        <p:nvPicPr>
          <p:cNvPr id="4" name="Espace réservé du contenu 3">
            <a:extLst>
              <a:ext uri="{FF2B5EF4-FFF2-40B4-BE49-F238E27FC236}">
                <a16:creationId xmlns:a16="http://schemas.microsoft.com/office/drawing/2014/main" id="{9496BD24-BF1F-0B43-F135-7307D8E9AFBD}"/>
              </a:ext>
            </a:extLst>
          </p:cNvPr>
          <p:cNvPicPr>
            <a:picLocks noGrp="1" noChangeAspect="1"/>
          </p:cNvPicPr>
          <p:nvPr>
            <p:ph idx="1"/>
          </p:nvPr>
        </p:nvPicPr>
        <p:blipFill>
          <a:blip r:embed="rId2">
            <a:lum/>
            <a:alphaModFix/>
          </a:blip>
          <a:srcRect/>
          <a:stretch>
            <a:fillRect/>
          </a:stretch>
        </p:blipFill>
        <p:spPr>
          <a:xfrm>
            <a:off x="4775280" y="1825625"/>
            <a:ext cx="2641440" cy="4351338"/>
          </a:xfrm>
        </p:spPr>
      </p:pic>
    </p:spTree>
    <p:extLst>
      <p:ext uri="{BB962C8B-B14F-4D97-AF65-F5344CB8AC3E}">
        <p14:creationId xmlns:p14="http://schemas.microsoft.com/office/powerpoint/2010/main" val="1231815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9ECBE5-EE1C-700B-C40F-4A10FB24BEA8}"/>
              </a:ext>
            </a:extLst>
          </p:cNvPr>
          <p:cNvSpPr>
            <a:spLocks noGrp="1"/>
          </p:cNvSpPr>
          <p:nvPr>
            <p:ph type="title"/>
          </p:nvPr>
        </p:nvSpPr>
        <p:spPr/>
        <p:txBody>
          <a:bodyPr/>
          <a:lstStyle/>
          <a:p>
            <a:r>
              <a:rPr lang="fr-FR" dirty="0"/>
              <a:t>I-D. Des questionnements éthiques</a:t>
            </a:r>
          </a:p>
        </p:txBody>
      </p:sp>
      <p:pic>
        <p:nvPicPr>
          <p:cNvPr id="4" name="Espace réservé du contenu 3">
            <a:extLst>
              <a:ext uri="{FF2B5EF4-FFF2-40B4-BE49-F238E27FC236}">
                <a16:creationId xmlns:a16="http://schemas.microsoft.com/office/drawing/2014/main" id="{D8B591D4-B044-B052-F19E-95F9043C05EE}"/>
              </a:ext>
            </a:extLst>
          </p:cNvPr>
          <p:cNvPicPr>
            <a:picLocks noGrp="1" noChangeAspect="1"/>
          </p:cNvPicPr>
          <p:nvPr>
            <p:ph idx="1"/>
          </p:nvPr>
        </p:nvPicPr>
        <p:blipFill>
          <a:blip r:embed="rId2">
            <a:lum/>
            <a:alphaModFix/>
          </a:blip>
          <a:srcRect/>
          <a:stretch>
            <a:fillRect/>
          </a:stretch>
        </p:blipFill>
        <p:spPr>
          <a:xfrm>
            <a:off x="3712029" y="1384536"/>
            <a:ext cx="3374571" cy="5407966"/>
          </a:xfrm>
        </p:spPr>
      </p:pic>
    </p:spTree>
    <p:extLst>
      <p:ext uri="{BB962C8B-B14F-4D97-AF65-F5344CB8AC3E}">
        <p14:creationId xmlns:p14="http://schemas.microsoft.com/office/powerpoint/2010/main" val="3640824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8F603C-8543-6B55-2EED-04365E0F899F}"/>
              </a:ext>
            </a:extLst>
          </p:cNvPr>
          <p:cNvSpPr>
            <a:spLocks noGrp="1"/>
          </p:cNvSpPr>
          <p:nvPr>
            <p:ph type="title"/>
          </p:nvPr>
        </p:nvSpPr>
        <p:spPr/>
        <p:txBody>
          <a:bodyPr/>
          <a:lstStyle/>
          <a:p>
            <a:r>
              <a:rPr lang="fr-FR" dirty="0"/>
              <a:t>II- Formes contemporaines de l’écriture testimoniale</a:t>
            </a:r>
          </a:p>
        </p:txBody>
      </p:sp>
    </p:spTree>
    <p:extLst>
      <p:ext uri="{BB962C8B-B14F-4D97-AF65-F5344CB8AC3E}">
        <p14:creationId xmlns:p14="http://schemas.microsoft.com/office/powerpoint/2010/main" val="2105764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13879-0D79-DBCC-123A-C3DB34F20680}"/>
              </a:ext>
            </a:extLst>
          </p:cNvPr>
          <p:cNvSpPr>
            <a:spLocks noGrp="1"/>
          </p:cNvSpPr>
          <p:nvPr>
            <p:ph type="title"/>
          </p:nvPr>
        </p:nvSpPr>
        <p:spPr/>
        <p:txBody>
          <a:bodyPr/>
          <a:lstStyle/>
          <a:p>
            <a:r>
              <a:rPr lang="fr-FR" dirty="0"/>
              <a:t>Théâtre : le </a:t>
            </a:r>
            <a:r>
              <a:rPr lang="fr-FR" dirty="0" err="1"/>
              <a:t>Groupov</a:t>
            </a:r>
            <a:r>
              <a:rPr lang="fr-FR" dirty="0"/>
              <a:t>, </a:t>
            </a:r>
            <a:r>
              <a:rPr lang="fr-FR" i="1" dirty="0"/>
              <a:t>Rwanda 94</a:t>
            </a:r>
          </a:p>
        </p:txBody>
      </p:sp>
      <p:pic>
        <p:nvPicPr>
          <p:cNvPr id="4" name="Espace réservé du contenu 3">
            <a:extLst>
              <a:ext uri="{FF2B5EF4-FFF2-40B4-BE49-F238E27FC236}">
                <a16:creationId xmlns:a16="http://schemas.microsoft.com/office/drawing/2014/main" id="{50C2A6AF-CFF8-F0D8-0525-5E54845A490D}"/>
              </a:ext>
            </a:extLst>
          </p:cNvPr>
          <p:cNvPicPr>
            <a:picLocks noGrp="1" noChangeAspect="1"/>
          </p:cNvPicPr>
          <p:nvPr>
            <p:ph idx="1"/>
          </p:nvPr>
        </p:nvPicPr>
        <p:blipFill>
          <a:blip r:embed="rId2">
            <a:lum/>
            <a:alphaModFix/>
          </a:blip>
          <a:srcRect/>
          <a:stretch>
            <a:fillRect/>
          </a:stretch>
        </p:blipFill>
        <p:spPr>
          <a:xfrm>
            <a:off x="3581400" y="1352146"/>
            <a:ext cx="3467100" cy="4992624"/>
          </a:xfrm>
        </p:spPr>
      </p:pic>
    </p:spTree>
    <p:extLst>
      <p:ext uri="{BB962C8B-B14F-4D97-AF65-F5344CB8AC3E}">
        <p14:creationId xmlns:p14="http://schemas.microsoft.com/office/powerpoint/2010/main" val="246168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A69B35-4F43-12B7-120E-416E675F4207}"/>
              </a:ext>
            </a:extLst>
          </p:cNvPr>
          <p:cNvSpPr>
            <a:spLocks noGrp="1"/>
          </p:cNvSpPr>
          <p:nvPr>
            <p:ph type="title"/>
          </p:nvPr>
        </p:nvSpPr>
        <p:spPr/>
        <p:txBody>
          <a:bodyPr/>
          <a:lstStyle/>
          <a:p>
            <a:r>
              <a:rPr lang="fr-FR" dirty="0"/>
              <a:t>Peinture : Vann Nath </a:t>
            </a:r>
          </a:p>
        </p:txBody>
      </p:sp>
      <p:pic>
        <p:nvPicPr>
          <p:cNvPr id="4" name="Espace réservé du contenu 3">
            <a:extLst>
              <a:ext uri="{FF2B5EF4-FFF2-40B4-BE49-F238E27FC236}">
                <a16:creationId xmlns:a16="http://schemas.microsoft.com/office/drawing/2014/main" id="{357D89D1-15B6-C7A3-1A28-E16079FF4457}"/>
              </a:ext>
            </a:extLst>
          </p:cNvPr>
          <p:cNvPicPr>
            <a:picLocks noGrp="1" noChangeAspect="1"/>
          </p:cNvPicPr>
          <p:nvPr>
            <p:ph idx="1"/>
          </p:nvPr>
        </p:nvPicPr>
        <p:blipFill>
          <a:blip r:embed="rId2">
            <a:lum/>
            <a:alphaModFix/>
          </a:blip>
          <a:srcRect/>
          <a:stretch>
            <a:fillRect/>
          </a:stretch>
        </p:blipFill>
        <p:spPr>
          <a:xfrm>
            <a:off x="1937073" y="1926771"/>
            <a:ext cx="6254427" cy="4245429"/>
          </a:xfrm>
        </p:spPr>
      </p:pic>
    </p:spTree>
    <p:extLst>
      <p:ext uri="{BB962C8B-B14F-4D97-AF65-F5344CB8AC3E}">
        <p14:creationId xmlns:p14="http://schemas.microsoft.com/office/powerpoint/2010/main" val="1629192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ABB274-2A2D-54DA-4DA7-4B0C90C65755}"/>
              </a:ext>
            </a:extLst>
          </p:cNvPr>
          <p:cNvSpPr>
            <a:spLocks noGrp="1"/>
          </p:cNvSpPr>
          <p:nvPr>
            <p:ph type="title"/>
          </p:nvPr>
        </p:nvSpPr>
        <p:spPr/>
        <p:txBody>
          <a:bodyPr/>
          <a:lstStyle/>
          <a:p>
            <a:r>
              <a:rPr lang="fr-FR" dirty="0"/>
              <a:t>Cinéma : Rithy Pahn</a:t>
            </a:r>
          </a:p>
        </p:txBody>
      </p:sp>
      <p:pic>
        <p:nvPicPr>
          <p:cNvPr id="4" name="Espace réservé du contenu 3">
            <a:extLst>
              <a:ext uri="{FF2B5EF4-FFF2-40B4-BE49-F238E27FC236}">
                <a16:creationId xmlns:a16="http://schemas.microsoft.com/office/drawing/2014/main" id="{80183343-53E1-341D-8173-504050DD7D24}"/>
              </a:ext>
            </a:extLst>
          </p:cNvPr>
          <p:cNvPicPr>
            <a:picLocks noGrp="1" noChangeAspect="1"/>
          </p:cNvPicPr>
          <p:nvPr>
            <p:ph idx="1"/>
          </p:nvPr>
        </p:nvPicPr>
        <p:blipFill>
          <a:blip r:embed="rId2">
            <a:lum/>
            <a:alphaModFix/>
          </a:blip>
          <a:srcRect/>
          <a:stretch>
            <a:fillRect/>
          </a:stretch>
        </p:blipFill>
        <p:spPr>
          <a:xfrm>
            <a:off x="4553030" y="1825625"/>
            <a:ext cx="3085939" cy="4351338"/>
          </a:xfrm>
        </p:spPr>
      </p:pic>
    </p:spTree>
    <p:extLst>
      <p:ext uri="{BB962C8B-B14F-4D97-AF65-F5344CB8AC3E}">
        <p14:creationId xmlns:p14="http://schemas.microsoft.com/office/powerpoint/2010/main" val="2878263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546107-8BAA-8FD0-9C33-F23DF86C8E72}"/>
              </a:ext>
            </a:extLst>
          </p:cNvPr>
          <p:cNvSpPr>
            <a:spLocks noGrp="1"/>
          </p:cNvSpPr>
          <p:nvPr>
            <p:ph type="title"/>
          </p:nvPr>
        </p:nvSpPr>
        <p:spPr/>
        <p:txBody>
          <a:bodyPr/>
          <a:lstStyle/>
          <a:p>
            <a:r>
              <a:rPr lang="fr-FR" dirty="0"/>
              <a:t>II-A. Les écrits testimoniaux non fictionnels</a:t>
            </a:r>
            <a:br>
              <a:rPr lang="fr-FR" dirty="0"/>
            </a:br>
            <a:r>
              <a:rPr lang="fr-FR" dirty="0"/>
              <a:t>1) Le témoignage</a:t>
            </a:r>
          </a:p>
        </p:txBody>
      </p:sp>
      <p:pic>
        <p:nvPicPr>
          <p:cNvPr id="4" name="Espace réservé du contenu 3">
            <a:extLst>
              <a:ext uri="{FF2B5EF4-FFF2-40B4-BE49-F238E27FC236}">
                <a16:creationId xmlns:a16="http://schemas.microsoft.com/office/drawing/2014/main" id="{42438305-44BC-0899-F17B-4D1FDBA2346A}"/>
              </a:ext>
            </a:extLst>
          </p:cNvPr>
          <p:cNvPicPr>
            <a:picLocks noGrp="1" noChangeAspect="1"/>
          </p:cNvPicPr>
          <p:nvPr>
            <p:ph idx="1"/>
          </p:nvPr>
        </p:nvPicPr>
        <p:blipFill>
          <a:blip r:embed="rId2">
            <a:lum/>
            <a:alphaModFix/>
          </a:blip>
          <a:srcRect/>
          <a:stretch>
            <a:fillRect/>
          </a:stretch>
        </p:blipFill>
        <p:spPr>
          <a:xfrm>
            <a:off x="4774744" y="1825625"/>
            <a:ext cx="2642512" cy="4351338"/>
          </a:xfrm>
        </p:spPr>
      </p:pic>
    </p:spTree>
    <p:extLst>
      <p:ext uri="{BB962C8B-B14F-4D97-AF65-F5344CB8AC3E}">
        <p14:creationId xmlns:p14="http://schemas.microsoft.com/office/powerpoint/2010/main" val="3518647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FF177-BF81-61B3-B391-CD3B630B61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337704-E257-717B-EF0A-92E370D8452E}"/>
              </a:ext>
            </a:extLst>
          </p:cNvPr>
          <p:cNvSpPr>
            <a:spLocks noGrp="1"/>
          </p:cNvSpPr>
          <p:nvPr>
            <p:ph type="title"/>
          </p:nvPr>
        </p:nvSpPr>
        <p:spPr/>
        <p:txBody>
          <a:bodyPr>
            <a:normAutofit fontScale="90000"/>
          </a:bodyPr>
          <a:lstStyle/>
          <a:p>
            <a:r>
              <a:rPr lang="fr-FR" dirty="0"/>
              <a:t>II-A. Les écrits testimoniaux non fictionnels</a:t>
            </a:r>
            <a:br>
              <a:rPr lang="fr-FR" dirty="0"/>
            </a:br>
            <a:r>
              <a:rPr lang="fr-FR" dirty="0"/>
              <a:t>2) L’enquête de seconde main : le témoignage de témoignages</a:t>
            </a:r>
          </a:p>
        </p:txBody>
      </p:sp>
      <p:pic>
        <p:nvPicPr>
          <p:cNvPr id="6" name="Espace réservé du contenu 5">
            <a:extLst>
              <a:ext uri="{FF2B5EF4-FFF2-40B4-BE49-F238E27FC236}">
                <a16:creationId xmlns:a16="http://schemas.microsoft.com/office/drawing/2014/main" id="{EE5555A8-35C6-7CEA-1A24-66B75EE19BB5}"/>
              </a:ext>
            </a:extLst>
          </p:cNvPr>
          <p:cNvPicPr>
            <a:picLocks noGrp="1" noChangeAspect="1"/>
          </p:cNvPicPr>
          <p:nvPr>
            <p:ph idx="1"/>
          </p:nvPr>
        </p:nvPicPr>
        <p:blipFill>
          <a:blip r:embed="rId2">
            <a:lum/>
            <a:alphaModFix/>
          </a:blip>
          <a:srcRect/>
          <a:stretch>
            <a:fillRect/>
          </a:stretch>
        </p:blipFill>
        <p:spPr>
          <a:xfrm>
            <a:off x="3404961" y="1861456"/>
            <a:ext cx="4489903" cy="4489903"/>
          </a:xfrm>
        </p:spPr>
      </p:pic>
    </p:spTree>
    <p:extLst>
      <p:ext uri="{BB962C8B-B14F-4D97-AF65-F5344CB8AC3E}">
        <p14:creationId xmlns:p14="http://schemas.microsoft.com/office/powerpoint/2010/main" val="4115583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492BC-B35F-6329-F234-B6B43169B8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1B5AD0-9A2B-5D61-8890-F156D4E01C92}"/>
              </a:ext>
            </a:extLst>
          </p:cNvPr>
          <p:cNvSpPr>
            <a:spLocks noGrp="1"/>
          </p:cNvSpPr>
          <p:nvPr>
            <p:ph type="title"/>
          </p:nvPr>
        </p:nvSpPr>
        <p:spPr/>
        <p:txBody>
          <a:bodyPr>
            <a:normAutofit fontScale="90000"/>
          </a:bodyPr>
          <a:lstStyle/>
          <a:p>
            <a:r>
              <a:rPr lang="fr-FR" dirty="0"/>
              <a:t>II-A. Les écrits testimoniaux non fictionnels</a:t>
            </a:r>
            <a:br>
              <a:rPr lang="fr-FR" dirty="0"/>
            </a:br>
            <a:r>
              <a:rPr lang="fr-FR" dirty="0"/>
              <a:t>2) L’enquête de seconde main : le témoignage de témoignages</a:t>
            </a:r>
          </a:p>
        </p:txBody>
      </p:sp>
      <p:sp>
        <p:nvSpPr>
          <p:cNvPr id="4" name="Espace réservé du contenu 3">
            <a:extLst>
              <a:ext uri="{FF2B5EF4-FFF2-40B4-BE49-F238E27FC236}">
                <a16:creationId xmlns:a16="http://schemas.microsoft.com/office/drawing/2014/main" id="{090B43F5-B2DF-6A59-99CD-964C783C7614}"/>
              </a:ext>
            </a:extLst>
          </p:cNvPr>
          <p:cNvSpPr>
            <a:spLocks noGrp="1"/>
          </p:cNvSpPr>
          <p:nvPr>
            <p:ph idx="1"/>
          </p:nvPr>
        </p:nvSpPr>
        <p:spPr/>
        <p:txBody>
          <a:bodyPr/>
          <a:lstStyle/>
          <a:p>
            <a:pPr marL="0" indent="0">
              <a:buNone/>
            </a:pPr>
            <a:r>
              <a:rPr lang="fr-FR" dirty="0"/>
              <a:t>Jean Hatzfeld</a:t>
            </a:r>
          </a:p>
          <a:p>
            <a:r>
              <a:rPr lang="fr-FR" i="1" dirty="0"/>
              <a:t>Dans le nu de la vie : récits des marais rwandais </a:t>
            </a:r>
            <a:r>
              <a:rPr lang="fr-FR" dirty="0"/>
              <a:t>(2000)</a:t>
            </a:r>
          </a:p>
          <a:p>
            <a:r>
              <a:rPr lang="fr-FR" i="1" dirty="0"/>
              <a:t>Une saison de machettes</a:t>
            </a:r>
            <a:r>
              <a:rPr lang="fr-FR" dirty="0"/>
              <a:t> (2003) (prix Femina essais) </a:t>
            </a:r>
          </a:p>
          <a:p>
            <a:r>
              <a:rPr lang="fr-FR" i="1" dirty="0"/>
              <a:t>La Stratégie des antilopes</a:t>
            </a:r>
            <a:r>
              <a:rPr lang="fr-FR" dirty="0"/>
              <a:t> (2007) (prix Médicis)</a:t>
            </a:r>
          </a:p>
          <a:p>
            <a:r>
              <a:rPr lang="fr-FR" i="1" dirty="0"/>
              <a:t>Là où tout se tait (</a:t>
            </a:r>
            <a:r>
              <a:rPr lang="fr-FR" dirty="0"/>
              <a:t>2021)  </a:t>
            </a:r>
          </a:p>
        </p:txBody>
      </p:sp>
    </p:spTree>
    <p:extLst>
      <p:ext uri="{BB962C8B-B14F-4D97-AF65-F5344CB8AC3E}">
        <p14:creationId xmlns:p14="http://schemas.microsoft.com/office/powerpoint/2010/main" val="2176701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E86BD0-4AB4-C94E-62B3-8C43A8BE10E3}"/>
              </a:ext>
            </a:extLst>
          </p:cNvPr>
          <p:cNvSpPr>
            <a:spLocks noGrp="1"/>
          </p:cNvSpPr>
          <p:nvPr>
            <p:ph type="title"/>
          </p:nvPr>
        </p:nvSpPr>
        <p:spPr/>
        <p:txBody>
          <a:bodyPr/>
          <a:lstStyle/>
          <a:p>
            <a:r>
              <a:rPr lang="fr-FR" dirty="0"/>
              <a:t>Jean Hatzfeld</a:t>
            </a:r>
          </a:p>
        </p:txBody>
      </p:sp>
      <p:sp>
        <p:nvSpPr>
          <p:cNvPr id="3" name="Espace réservé du contenu 2">
            <a:extLst>
              <a:ext uri="{FF2B5EF4-FFF2-40B4-BE49-F238E27FC236}">
                <a16:creationId xmlns:a16="http://schemas.microsoft.com/office/drawing/2014/main" id="{8A4D537F-A23F-E9CE-5270-008D105A5B24}"/>
              </a:ext>
            </a:extLst>
          </p:cNvPr>
          <p:cNvSpPr>
            <a:spLocks noGrp="1"/>
          </p:cNvSpPr>
          <p:nvPr>
            <p:ph idx="1"/>
          </p:nvPr>
        </p:nvSpPr>
        <p:spPr/>
        <p:txBody>
          <a:bodyPr/>
          <a:lstStyle/>
          <a:p>
            <a:pPr marL="0" indent="0">
              <a:buNone/>
            </a:pPr>
            <a:r>
              <a:rPr lang="fr-FR" dirty="0"/>
              <a:t>« L'écriture ne peut remplacer ce témoignage du mort, mais elle aide le rescapé à le réintroduire dans l'histoire d'une certaine façon. Écrire, c'est aussi retracer ce qui n'est pas dit. » (</a:t>
            </a:r>
            <a:r>
              <a:rPr lang="fr-FR" i="1" dirty="0"/>
              <a:t>La Stratégie des antilopes</a:t>
            </a:r>
            <a:r>
              <a:rPr lang="fr-FR" dirty="0"/>
              <a:t>, p. 206)</a:t>
            </a:r>
          </a:p>
          <a:p>
            <a:pPr marL="0" indent="0">
              <a:buNone/>
            </a:pPr>
            <a:endParaRPr lang="fr-FR" dirty="0"/>
          </a:p>
          <a:p>
            <a:pPr marL="0" indent="0">
              <a:buNone/>
            </a:pPr>
            <a:r>
              <a:rPr lang="fr-FR" dirty="0"/>
              <a:t>La voie choisie est « plus sinueuse, plus lente et plus tardive, plus métaphorique, plus inspirée, mais elle est tout aussi efficace, pour acheminer l'information d'un point à un autre, lorsque la ligne droite [...] est barrée [ ...] parce que [tous] butent sur un événement aussi extraordinaire » (</a:t>
            </a:r>
            <a:r>
              <a:rPr lang="fr-FR" i="1" dirty="0"/>
              <a:t>La Stratégie des antilopes</a:t>
            </a:r>
            <a:r>
              <a:rPr lang="fr-FR" dirty="0"/>
              <a:t>, p. 207) </a:t>
            </a:r>
          </a:p>
        </p:txBody>
      </p:sp>
    </p:spTree>
    <p:extLst>
      <p:ext uri="{BB962C8B-B14F-4D97-AF65-F5344CB8AC3E}">
        <p14:creationId xmlns:p14="http://schemas.microsoft.com/office/powerpoint/2010/main" val="662498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B997A-B901-9871-24E5-F4CCFA0C8EC6}"/>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BE09E59F-D154-4FD5-1EDE-5CA5242A8029}"/>
              </a:ext>
            </a:extLst>
          </p:cNvPr>
          <p:cNvPicPr>
            <a:picLocks noGrp="1" noChangeAspect="1"/>
          </p:cNvPicPr>
          <p:nvPr>
            <p:ph sz="half" idx="1"/>
          </p:nvPr>
        </p:nvPicPr>
        <p:blipFill>
          <a:blip r:embed="rId2">
            <a:lum/>
            <a:alphaModFix/>
          </a:blip>
          <a:srcRect/>
          <a:stretch>
            <a:fillRect/>
          </a:stretch>
        </p:blipFill>
        <p:spPr>
          <a:xfrm>
            <a:off x="1012370" y="2068286"/>
            <a:ext cx="3777343" cy="3777343"/>
          </a:xfrm>
        </p:spPr>
      </p:pic>
      <p:pic>
        <p:nvPicPr>
          <p:cNvPr id="6" name="Espace réservé du contenu 5">
            <a:extLst>
              <a:ext uri="{FF2B5EF4-FFF2-40B4-BE49-F238E27FC236}">
                <a16:creationId xmlns:a16="http://schemas.microsoft.com/office/drawing/2014/main" id="{282486F4-48D1-7E12-007C-614A2A1DF810}"/>
              </a:ext>
            </a:extLst>
          </p:cNvPr>
          <p:cNvPicPr>
            <a:picLocks noGrp="1" noChangeAspect="1"/>
          </p:cNvPicPr>
          <p:nvPr>
            <p:ph sz="half" idx="2"/>
          </p:nvPr>
        </p:nvPicPr>
        <p:blipFill>
          <a:blip r:embed="rId3">
            <a:lum/>
            <a:alphaModFix/>
          </a:blip>
          <a:srcRect/>
          <a:stretch>
            <a:fillRect/>
          </a:stretch>
        </p:blipFill>
        <p:spPr>
          <a:xfrm>
            <a:off x="6271419" y="2382043"/>
            <a:ext cx="4110831" cy="4110831"/>
          </a:xfrm>
        </p:spPr>
      </p:pic>
    </p:spTree>
    <p:extLst>
      <p:ext uri="{BB962C8B-B14F-4D97-AF65-F5344CB8AC3E}">
        <p14:creationId xmlns:p14="http://schemas.microsoft.com/office/powerpoint/2010/main" val="3374947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ED1475-F1E5-875E-BEF7-6D5205F87DF4}"/>
              </a:ext>
            </a:extLst>
          </p:cNvPr>
          <p:cNvSpPr>
            <a:spLocks noGrp="1"/>
          </p:cNvSpPr>
          <p:nvPr>
            <p:ph type="title"/>
          </p:nvPr>
        </p:nvSpPr>
        <p:spPr/>
        <p:txBody>
          <a:bodyPr/>
          <a:lstStyle/>
          <a:p>
            <a:r>
              <a:rPr lang="fr-FR" dirty="0"/>
              <a:t>Yannick Haenel, </a:t>
            </a:r>
            <a:r>
              <a:rPr lang="fr-FR" i="1" dirty="0"/>
              <a:t>Notre solitude</a:t>
            </a:r>
            <a:r>
              <a:rPr lang="fr-FR" dirty="0"/>
              <a:t>, 2021</a:t>
            </a:r>
          </a:p>
        </p:txBody>
      </p:sp>
      <p:sp>
        <p:nvSpPr>
          <p:cNvPr id="3" name="Espace réservé du contenu 2">
            <a:extLst>
              <a:ext uri="{FF2B5EF4-FFF2-40B4-BE49-F238E27FC236}">
                <a16:creationId xmlns:a16="http://schemas.microsoft.com/office/drawing/2014/main" id="{8A41892B-00E1-97E8-B2D1-A1AB03D1E524}"/>
              </a:ext>
            </a:extLst>
          </p:cNvPr>
          <p:cNvSpPr>
            <a:spLocks noGrp="1"/>
          </p:cNvSpPr>
          <p:nvPr>
            <p:ph idx="1"/>
          </p:nvPr>
        </p:nvSpPr>
        <p:spPr/>
        <p:txBody>
          <a:bodyPr/>
          <a:lstStyle/>
          <a:p>
            <a:pPr marL="0" indent="0">
              <a:buNone/>
            </a:pPr>
            <a:r>
              <a:rPr lang="fr-FR" dirty="0"/>
              <a:t>Il définit son rôle comme une tentative « d'</a:t>
            </a:r>
            <a:r>
              <a:rPr lang="fr-FR" dirty="0" err="1"/>
              <a:t>élabor</a:t>
            </a:r>
            <a:r>
              <a:rPr lang="fr-FR" dirty="0"/>
              <a:t>[</a:t>
            </a:r>
            <a:r>
              <a:rPr lang="fr-FR" dirty="0" err="1"/>
              <a:t>ation</a:t>
            </a:r>
            <a:r>
              <a:rPr lang="fr-FR" dirty="0"/>
              <a:t>] d'une éthique de la parole, afin que nous puissions nous relever du crime » (p. 129). </a:t>
            </a:r>
          </a:p>
          <a:p>
            <a:pPr marL="0" indent="0">
              <a:buNone/>
            </a:pPr>
            <a:r>
              <a:rPr lang="fr-FR" dirty="0"/>
              <a:t>« Il m'avait semblé dès le début du procès, que pour être à la hauteur des témoins, pour être disponible à cette part défaillante qu'il y avait au cœur de leur parole, je devais moi-même être défaillant » (p. 161). </a:t>
            </a:r>
          </a:p>
          <a:p>
            <a:pPr marL="0" indent="0">
              <a:buNone/>
            </a:pPr>
            <a:r>
              <a:rPr lang="fr-FR" dirty="0"/>
              <a:t>« La puissance ne peut pas témoigner. Seul le cassé peut raconter le cassé […] la faiblesse, telle que [Haenel] l'entend, est une forme de l'attention : elle garantit l'empathie. » (p. 162) </a:t>
            </a:r>
          </a:p>
          <a:p>
            <a:pPr marL="0" indent="0">
              <a:buNone/>
            </a:pPr>
            <a:r>
              <a:rPr lang="fr-FR" dirty="0"/>
              <a:t>« aucune puissance n'est à même d'entendre ce qui s'ouvre au cœur d'une parole qui témoigne » (p. 163) </a:t>
            </a:r>
          </a:p>
        </p:txBody>
      </p:sp>
    </p:spTree>
    <p:extLst>
      <p:ext uri="{BB962C8B-B14F-4D97-AF65-F5344CB8AC3E}">
        <p14:creationId xmlns:p14="http://schemas.microsoft.com/office/powerpoint/2010/main" val="42838450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7EF349-D43F-8324-F25D-684A0F49B0C5}"/>
              </a:ext>
            </a:extLst>
          </p:cNvPr>
          <p:cNvSpPr>
            <a:spLocks noGrp="1"/>
          </p:cNvSpPr>
          <p:nvPr>
            <p:ph type="title"/>
          </p:nvPr>
        </p:nvSpPr>
        <p:spPr/>
        <p:txBody>
          <a:bodyPr/>
          <a:lstStyle/>
          <a:p>
            <a:r>
              <a:rPr lang="fr-FR" dirty="0"/>
              <a:t>II-B. Les écrits testimoniaux fictionnels</a:t>
            </a:r>
          </a:p>
        </p:txBody>
      </p:sp>
      <p:sp>
        <p:nvSpPr>
          <p:cNvPr id="3" name="Espace réservé du contenu 2">
            <a:extLst>
              <a:ext uri="{FF2B5EF4-FFF2-40B4-BE49-F238E27FC236}">
                <a16:creationId xmlns:a16="http://schemas.microsoft.com/office/drawing/2014/main" id="{6020B21C-F8EC-8463-5AAC-A5C38168F640}"/>
              </a:ext>
            </a:extLst>
          </p:cNvPr>
          <p:cNvSpPr>
            <a:spLocks noGrp="1"/>
          </p:cNvSpPr>
          <p:nvPr>
            <p:ph idx="1"/>
          </p:nvPr>
        </p:nvSpPr>
        <p:spPr/>
        <p:txBody>
          <a:bodyPr/>
          <a:lstStyle/>
          <a:p>
            <a:pPr marL="0" lvl="0" indent="0" algn="just">
              <a:spcAft>
                <a:spcPts val="0"/>
              </a:spcAft>
              <a:buNone/>
            </a:pPr>
            <a:r>
              <a:rPr lang="fr-FR" dirty="0"/>
              <a:t>1) La fictionnalisation de la figure du témoin</a:t>
            </a:r>
          </a:p>
          <a:p>
            <a:pPr marL="0" lvl="0" indent="0" algn="just">
              <a:spcAft>
                <a:spcPts val="0"/>
              </a:spcAft>
              <a:buNone/>
            </a:pPr>
            <a:r>
              <a:rPr lang="fr-FR" dirty="0"/>
              <a:t>	- dans un cadre référentiel identifiable</a:t>
            </a:r>
          </a:p>
          <a:p>
            <a:pPr marL="0" indent="0">
              <a:buNone/>
            </a:pPr>
            <a:endParaRPr lang="fr-FR" dirty="0"/>
          </a:p>
        </p:txBody>
      </p:sp>
    </p:spTree>
    <p:extLst>
      <p:ext uri="{BB962C8B-B14F-4D97-AF65-F5344CB8AC3E}">
        <p14:creationId xmlns:p14="http://schemas.microsoft.com/office/powerpoint/2010/main" val="859274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4F6986-3D9F-EC04-E5CE-CF079E3B8D3C}"/>
              </a:ext>
            </a:extLst>
          </p:cNvPr>
          <p:cNvSpPr>
            <a:spLocks noGrp="1"/>
          </p:cNvSpPr>
          <p:nvPr>
            <p:ph type="title"/>
          </p:nvPr>
        </p:nvSpPr>
        <p:spPr/>
        <p:txBody>
          <a:bodyPr/>
          <a:lstStyle/>
          <a:p>
            <a:r>
              <a:rPr lang="fr-FR" dirty="0"/>
              <a:t>Jonathan Littell, </a:t>
            </a:r>
            <a:r>
              <a:rPr lang="fr-FR" i="1" dirty="0"/>
              <a:t>Les Bienveillantes</a:t>
            </a:r>
            <a:r>
              <a:rPr lang="fr-FR" dirty="0"/>
              <a:t>, 2006</a:t>
            </a:r>
          </a:p>
        </p:txBody>
      </p:sp>
      <p:pic>
        <p:nvPicPr>
          <p:cNvPr id="4" name="Espace réservé du contenu 3">
            <a:extLst>
              <a:ext uri="{FF2B5EF4-FFF2-40B4-BE49-F238E27FC236}">
                <a16:creationId xmlns:a16="http://schemas.microsoft.com/office/drawing/2014/main" id="{298E0090-BFB6-9404-1FF9-49D873A738BE}"/>
              </a:ext>
            </a:extLst>
          </p:cNvPr>
          <p:cNvPicPr>
            <a:picLocks noGrp="1" noChangeAspect="1"/>
          </p:cNvPicPr>
          <p:nvPr>
            <p:ph idx="1"/>
          </p:nvPr>
        </p:nvPicPr>
        <p:blipFill>
          <a:blip r:embed="rId2">
            <a:lum/>
            <a:alphaModFix/>
          </a:blip>
          <a:srcRect/>
          <a:stretch>
            <a:fillRect/>
          </a:stretch>
        </p:blipFill>
        <p:spPr>
          <a:xfrm>
            <a:off x="4557325" y="1825625"/>
            <a:ext cx="3077350" cy="4351338"/>
          </a:xfrm>
        </p:spPr>
      </p:pic>
    </p:spTree>
    <p:extLst>
      <p:ext uri="{BB962C8B-B14F-4D97-AF65-F5344CB8AC3E}">
        <p14:creationId xmlns:p14="http://schemas.microsoft.com/office/powerpoint/2010/main" val="685135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8DA19E-0F80-0E19-73B3-0893D3BF071F}"/>
              </a:ext>
            </a:extLst>
          </p:cNvPr>
          <p:cNvSpPr>
            <a:spLocks noGrp="1"/>
          </p:cNvSpPr>
          <p:nvPr>
            <p:ph type="title"/>
          </p:nvPr>
        </p:nvSpPr>
        <p:spPr/>
        <p:txBody>
          <a:bodyPr/>
          <a:lstStyle/>
          <a:p>
            <a:r>
              <a:rPr lang="fr-FR" dirty="0"/>
              <a:t>Richard Rechtmann, </a:t>
            </a:r>
            <a:r>
              <a:rPr lang="fr-FR" i="1" dirty="0"/>
              <a:t>Les Vivantes </a:t>
            </a:r>
            <a:r>
              <a:rPr lang="fr-FR" dirty="0"/>
              <a:t>(2013)</a:t>
            </a:r>
            <a:br>
              <a:rPr lang="fr-FR" dirty="0"/>
            </a:br>
            <a:endParaRPr lang="fr-FR" dirty="0"/>
          </a:p>
        </p:txBody>
      </p:sp>
      <p:pic>
        <p:nvPicPr>
          <p:cNvPr id="4" name="Espace réservé du contenu 3">
            <a:extLst>
              <a:ext uri="{FF2B5EF4-FFF2-40B4-BE49-F238E27FC236}">
                <a16:creationId xmlns:a16="http://schemas.microsoft.com/office/drawing/2014/main" id="{9DC74197-B033-E604-C5B9-07DBA97F7F77}"/>
              </a:ext>
            </a:extLst>
          </p:cNvPr>
          <p:cNvPicPr>
            <a:picLocks noGrp="1" noChangeAspect="1"/>
          </p:cNvPicPr>
          <p:nvPr>
            <p:ph idx="1"/>
          </p:nvPr>
        </p:nvPicPr>
        <p:blipFill>
          <a:blip r:embed="rId2">
            <a:lum/>
            <a:alphaModFix/>
          </a:blip>
          <a:srcRect/>
          <a:stretch>
            <a:fillRect/>
          </a:stretch>
        </p:blipFill>
        <p:spPr>
          <a:xfrm>
            <a:off x="4658333" y="1825625"/>
            <a:ext cx="2875333" cy="4351338"/>
          </a:xfrm>
        </p:spPr>
      </p:pic>
    </p:spTree>
    <p:extLst>
      <p:ext uri="{BB962C8B-B14F-4D97-AF65-F5344CB8AC3E}">
        <p14:creationId xmlns:p14="http://schemas.microsoft.com/office/powerpoint/2010/main" val="3136966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111E4F-3614-DBA0-7317-DD1E7250C5AF}"/>
              </a:ext>
            </a:extLst>
          </p:cNvPr>
          <p:cNvSpPr>
            <a:spLocks noGrp="1"/>
          </p:cNvSpPr>
          <p:nvPr>
            <p:ph type="title"/>
          </p:nvPr>
        </p:nvSpPr>
        <p:spPr/>
        <p:txBody>
          <a:bodyPr/>
          <a:lstStyle/>
          <a:p>
            <a:r>
              <a:rPr lang="fr-FR" dirty="0"/>
              <a:t>Yannick Haenel </a:t>
            </a:r>
            <a:r>
              <a:rPr lang="fr-FR" i="1" dirty="0"/>
              <a:t>Jan Karski</a:t>
            </a:r>
            <a:r>
              <a:rPr lang="fr-FR" dirty="0"/>
              <a:t>, 2009 </a:t>
            </a:r>
          </a:p>
        </p:txBody>
      </p:sp>
      <p:sp>
        <p:nvSpPr>
          <p:cNvPr id="3" name="Espace réservé du contenu 2">
            <a:extLst>
              <a:ext uri="{FF2B5EF4-FFF2-40B4-BE49-F238E27FC236}">
                <a16:creationId xmlns:a16="http://schemas.microsoft.com/office/drawing/2014/main" id="{00E221B5-68E2-4021-90D2-BF1D76012341}"/>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1115874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2E9794-FB47-6BC5-883B-4FB571685499}"/>
              </a:ext>
            </a:extLst>
          </p:cNvPr>
          <p:cNvSpPr>
            <a:spLocks noGrp="1"/>
          </p:cNvSpPr>
          <p:nvPr>
            <p:ph type="title"/>
          </p:nvPr>
        </p:nvSpPr>
        <p:spPr/>
        <p:txBody>
          <a:bodyPr/>
          <a:lstStyle/>
          <a:p>
            <a:r>
              <a:rPr lang="fr-FR" dirty="0"/>
              <a:t>Patrick Boucheron</a:t>
            </a:r>
          </a:p>
        </p:txBody>
      </p:sp>
      <p:sp>
        <p:nvSpPr>
          <p:cNvPr id="3" name="Espace réservé du contenu 2">
            <a:extLst>
              <a:ext uri="{FF2B5EF4-FFF2-40B4-BE49-F238E27FC236}">
                <a16:creationId xmlns:a16="http://schemas.microsoft.com/office/drawing/2014/main" id="{058506FB-4E8A-AB40-3E4F-2BB035E7084C}"/>
              </a:ext>
            </a:extLst>
          </p:cNvPr>
          <p:cNvSpPr>
            <a:spLocks noGrp="1"/>
          </p:cNvSpPr>
          <p:nvPr>
            <p:ph idx="1"/>
          </p:nvPr>
        </p:nvSpPr>
        <p:spPr/>
        <p:txBody>
          <a:bodyPr/>
          <a:lstStyle/>
          <a:p>
            <a:pPr marL="0" indent="0">
              <a:buNone/>
            </a:pPr>
            <a:r>
              <a:rPr lang="fr-FR" dirty="0"/>
              <a:t>« creuse[r] le temps des historiens : le déni et l’oubli, les filiations rompues, ce que l’on sait vrai mais que l’on ne veut pas croire, les délires de la mémoire, l’interminable nuit blanche du silence »</a:t>
            </a:r>
          </a:p>
          <a:p>
            <a:pPr marL="0" indent="0">
              <a:buNone/>
            </a:pPr>
            <a:endParaRPr lang="fr-FR" dirty="0"/>
          </a:p>
          <a:p>
            <a:pPr marL="0" indent="0">
              <a:buNone/>
            </a:pPr>
            <a:r>
              <a:rPr lang="fr-FR" dirty="0"/>
              <a:t>P. Boucheron, « “Toute littérature est assaut contre la frontière”. Note sur les embarras historiens d’une rentrée littéraire »,</a:t>
            </a:r>
            <a:r>
              <a:rPr lang="fr-FR" i="1" dirty="0"/>
              <a:t> dans Annales. Histoire, Sciences Sociales, EHESS, 2010/2</a:t>
            </a:r>
            <a:r>
              <a:rPr lang="fr-FR" dirty="0"/>
              <a:t>,</a:t>
            </a:r>
            <a:r>
              <a:rPr lang="fr-FR" i="1" dirty="0"/>
              <a:t> </a:t>
            </a:r>
            <a:r>
              <a:rPr lang="fr-FR" dirty="0"/>
              <a:t>p. 465-467.</a:t>
            </a:r>
          </a:p>
          <a:p>
            <a:pPr marL="0" indent="0">
              <a:buNone/>
            </a:pPr>
            <a:r>
              <a:rPr lang="fr-FR" dirty="0"/>
              <a:t> </a:t>
            </a:r>
          </a:p>
        </p:txBody>
      </p:sp>
    </p:spTree>
    <p:extLst>
      <p:ext uri="{BB962C8B-B14F-4D97-AF65-F5344CB8AC3E}">
        <p14:creationId xmlns:p14="http://schemas.microsoft.com/office/powerpoint/2010/main" val="1117438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0236B8-E45C-5B4D-FD83-75B5493BEFBF}"/>
              </a:ext>
            </a:extLst>
          </p:cNvPr>
          <p:cNvSpPr>
            <a:spLocks noGrp="1"/>
          </p:cNvSpPr>
          <p:nvPr>
            <p:ph type="title"/>
          </p:nvPr>
        </p:nvSpPr>
        <p:spPr/>
        <p:txBody>
          <a:bodyPr/>
          <a:lstStyle/>
          <a:p>
            <a:r>
              <a:rPr lang="fr-FR" dirty="0"/>
              <a:t>II-B. Les écrits testimoniaux fictionnels</a:t>
            </a:r>
          </a:p>
        </p:txBody>
      </p:sp>
      <p:sp>
        <p:nvSpPr>
          <p:cNvPr id="3" name="Espace réservé du contenu 2">
            <a:extLst>
              <a:ext uri="{FF2B5EF4-FFF2-40B4-BE49-F238E27FC236}">
                <a16:creationId xmlns:a16="http://schemas.microsoft.com/office/drawing/2014/main" id="{B9056636-AAA5-1DF6-CF9B-A8E4DA494ECF}"/>
              </a:ext>
            </a:extLst>
          </p:cNvPr>
          <p:cNvSpPr>
            <a:spLocks noGrp="1"/>
          </p:cNvSpPr>
          <p:nvPr>
            <p:ph idx="1"/>
          </p:nvPr>
        </p:nvSpPr>
        <p:spPr/>
        <p:txBody>
          <a:bodyPr/>
          <a:lstStyle/>
          <a:p>
            <a:pPr marL="0" lvl="0" indent="0" algn="just">
              <a:spcAft>
                <a:spcPts val="0"/>
              </a:spcAft>
              <a:buNone/>
            </a:pPr>
            <a:r>
              <a:rPr lang="fr-FR" dirty="0"/>
              <a:t>1) La fictionnalisation de la figure du témoin</a:t>
            </a:r>
          </a:p>
          <a:p>
            <a:pPr marL="0" lvl="0" indent="0" algn="just">
              <a:spcAft>
                <a:spcPts val="0"/>
              </a:spcAft>
              <a:buNone/>
            </a:pPr>
            <a:r>
              <a:rPr lang="fr-FR" dirty="0"/>
              <a:t>	- sans cadre référentiel précis</a:t>
            </a:r>
          </a:p>
        </p:txBody>
      </p:sp>
    </p:spTree>
    <p:extLst>
      <p:ext uri="{BB962C8B-B14F-4D97-AF65-F5344CB8AC3E}">
        <p14:creationId xmlns:p14="http://schemas.microsoft.com/office/powerpoint/2010/main" val="18371585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4AA89F-9B73-0342-757E-AE30E5AE85B7}"/>
              </a:ext>
            </a:extLst>
          </p:cNvPr>
          <p:cNvSpPr>
            <a:spLocks noGrp="1"/>
          </p:cNvSpPr>
          <p:nvPr>
            <p:ph type="title"/>
          </p:nvPr>
        </p:nvSpPr>
        <p:spPr/>
        <p:txBody>
          <a:bodyPr/>
          <a:lstStyle/>
          <a:p>
            <a:r>
              <a:rPr lang="fr-FR" dirty="0"/>
              <a:t>Nicole Caligaris, </a:t>
            </a:r>
            <a:r>
              <a:rPr lang="fr-FR" i="1" dirty="0" err="1"/>
              <a:t>Oskotenie</a:t>
            </a:r>
            <a:r>
              <a:rPr lang="fr-FR" dirty="0"/>
              <a:t> (2008)</a:t>
            </a:r>
          </a:p>
        </p:txBody>
      </p:sp>
      <p:pic>
        <p:nvPicPr>
          <p:cNvPr id="4" name="Espace réservé du contenu 3">
            <a:extLst>
              <a:ext uri="{FF2B5EF4-FFF2-40B4-BE49-F238E27FC236}">
                <a16:creationId xmlns:a16="http://schemas.microsoft.com/office/drawing/2014/main" id="{42F5CA09-DAE4-F9C4-A154-6FE054755D8B}"/>
              </a:ext>
            </a:extLst>
          </p:cNvPr>
          <p:cNvPicPr>
            <a:picLocks noGrp="1" noChangeAspect="1"/>
          </p:cNvPicPr>
          <p:nvPr>
            <p:ph idx="1"/>
          </p:nvPr>
        </p:nvPicPr>
        <p:blipFill>
          <a:blip r:embed="rId2">
            <a:lum/>
            <a:alphaModFix/>
          </a:blip>
          <a:srcRect/>
          <a:stretch>
            <a:fillRect/>
          </a:stretch>
        </p:blipFill>
        <p:spPr>
          <a:xfrm>
            <a:off x="3603123" y="1362217"/>
            <a:ext cx="3077078" cy="4548725"/>
          </a:xfrm>
        </p:spPr>
      </p:pic>
    </p:spTree>
    <p:extLst>
      <p:ext uri="{BB962C8B-B14F-4D97-AF65-F5344CB8AC3E}">
        <p14:creationId xmlns:p14="http://schemas.microsoft.com/office/powerpoint/2010/main" val="3065220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0BDCAE-ECD2-DBB7-CAAC-6948C5EE8180}"/>
              </a:ext>
            </a:extLst>
          </p:cNvPr>
          <p:cNvSpPr>
            <a:spLocks noGrp="1"/>
          </p:cNvSpPr>
          <p:nvPr>
            <p:ph type="title"/>
          </p:nvPr>
        </p:nvSpPr>
        <p:spPr>
          <a:xfrm>
            <a:off x="1023257" y="-832304"/>
            <a:ext cx="10515600" cy="1325563"/>
          </a:xfrm>
        </p:spPr>
        <p:txBody>
          <a:bodyPr/>
          <a:lstStyle/>
          <a:p>
            <a:endParaRPr lang="fr-FR"/>
          </a:p>
        </p:txBody>
      </p:sp>
      <p:sp>
        <p:nvSpPr>
          <p:cNvPr id="3" name="Espace réservé du contenu 2">
            <a:extLst>
              <a:ext uri="{FF2B5EF4-FFF2-40B4-BE49-F238E27FC236}">
                <a16:creationId xmlns:a16="http://schemas.microsoft.com/office/drawing/2014/main" id="{AF48547C-7896-E4F5-51B3-536BF4145435}"/>
              </a:ext>
            </a:extLst>
          </p:cNvPr>
          <p:cNvSpPr>
            <a:spLocks noGrp="1"/>
          </p:cNvSpPr>
          <p:nvPr>
            <p:ph idx="1"/>
          </p:nvPr>
        </p:nvSpPr>
        <p:spPr>
          <a:xfrm>
            <a:off x="707571" y="729343"/>
            <a:ext cx="10646229" cy="5447620"/>
          </a:xfrm>
        </p:spPr>
        <p:txBody>
          <a:bodyPr/>
          <a:lstStyle/>
          <a:p>
            <a:pPr marL="0" indent="0" algn="just">
              <a:buNone/>
            </a:pPr>
            <a:r>
              <a:rPr lang="fr-FR" dirty="0"/>
              <a:t>« La langue de mes livres porte, avant tout, la culture de mes personnages [...] et des lecteurs que j'imagine. Elle véhicule leur culture subversive, cosmopolite et marginale, une culture de rêveurs et de combattants politiques, qui ont perdu toutes leurs batailles et qui ont encore le courage de parler, alors qu'ils ont aussi perdu la bataille contre le silence. […] Leur langue [est celle] des conteurs d'histoires, des exclus, des prisonniers, des fous et des morts. Je suis ici porte-parole de leurs voix. Dans mes livres, je traduis en français les livres qu'ils produisent pour protester contre le réel, pour saboter le réel ou pour transformer le réel ».</a:t>
            </a:r>
          </a:p>
          <a:p>
            <a:r>
              <a:rPr lang="fr-FR" dirty="0"/>
              <a:t>Antoine </a:t>
            </a:r>
            <a:r>
              <a:rPr lang="fr-FR" dirty="0" err="1"/>
              <a:t>Volodine</a:t>
            </a:r>
            <a:r>
              <a:rPr lang="fr-FR" dirty="0"/>
              <a:t>, </a:t>
            </a:r>
            <a:r>
              <a:rPr lang="fr-FR" i="1" dirty="0"/>
              <a:t>Le post-exotisme en 10 leçons, leçon onze </a:t>
            </a:r>
            <a:r>
              <a:rPr lang="fr-FR" dirty="0"/>
              <a:t>(1998)</a:t>
            </a:r>
          </a:p>
        </p:txBody>
      </p:sp>
    </p:spTree>
    <p:extLst>
      <p:ext uri="{BB962C8B-B14F-4D97-AF65-F5344CB8AC3E}">
        <p14:creationId xmlns:p14="http://schemas.microsoft.com/office/powerpoint/2010/main" val="29187114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7CF1DA-1950-AFED-CC7B-EF3A45EEE385}"/>
              </a:ext>
            </a:extLst>
          </p:cNvPr>
          <p:cNvSpPr>
            <a:spLocks noGrp="1"/>
          </p:cNvSpPr>
          <p:nvPr>
            <p:ph type="title"/>
          </p:nvPr>
        </p:nvSpPr>
        <p:spPr/>
        <p:txBody>
          <a:bodyPr/>
          <a:lstStyle/>
          <a:p>
            <a:r>
              <a:rPr lang="fr-FR" dirty="0"/>
              <a:t>II-B. Les écrits testimoniaux fictionnels</a:t>
            </a:r>
          </a:p>
        </p:txBody>
      </p:sp>
      <p:sp>
        <p:nvSpPr>
          <p:cNvPr id="3" name="Espace réservé du contenu 2">
            <a:extLst>
              <a:ext uri="{FF2B5EF4-FFF2-40B4-BE49-F238E27FC236}">
                <a16:creationId xmlns:a16="http://schemas.microsoft.com/office/drawing/2014/main" id="{D0EC680A-AECC-7484-C449-90F9BDDF63B3}"/>
              </a:ext>
            </a:extLst>
          </p:cNvPr>
          <p:cNvSpPr>
            <a:spLocks noGrp="1"/>
          </p:cNvSpPr>
          <p:nvPr>
            <p:ph sz="half" idx="1"/>
          </p:nvPr>
        </p:nvSpPr>
        <p:spPr/>
        <p:txBody>
          <a:bodyPr/>
          <a:lstStyle/>
          <a:p>
            <a:pPr marL="0" indent="0">
              <a:buNone/>
            </a:pPr>
            <a:r>
              <a:rPr lang="fr-FR" dirty="0"/>
              <a:t>2) Les récits et romans de filiation</a:t>
            </a:r>
          </a:p>
        </p:txBody>
      </p:sp>
      <p:pic>
        <p:nvPicPr>
          <p:cNvPr id="5" name="Espace réservé du contenu 4">
            <a:extLst>
              <a:ext uri="{FF2B5EF4-FFF2-40B4-BE49-F238E27FC236}">
                <a16:creationId xmlns:a16="http://schemas.microsoft.com/office/drawing/2014/main" id="{8069DBCB-4364-808D-CB77-D4D984FAD3C8}"/>
              </a:ext>
            </a:extLst>
          </p:cNvPr>
          <p:cNvPicPr>
            <a:picLocks noGrp="1" noChangeAspect="1"/>
          </p:cNvPicPr>
          <p:nvPr>
            <p:ph sz="half" idx="2"/>
          </p:nvPr>
        </p:nvPicPr>
        <p:blipFill>
          <a:blip r:embed="rId2">
            <a:lum/>
            <a:alphaModFix/>
          </a:blip>
          <a:srcRect/>
          <a:stretch>
            <a:fillRect/>
          </a:stretch>
        </p:blipFill>
        <p:spPr>
          <a:xfrm>
            <a:off x="6452393" y="1690687"/>
            <a:ext cx="4727235" cy="4727235"/>
          </a:xfrm>
        </p:spPr>
      </p:pic>
    </p:spTree>
    <p:extLst>
      <p:ext uri="{BB962C8B-B14F-4D97-AF65-F5344CB8AC3E}">
        <p14:creationId xmlns:p14="http://schemas.microsoft.com/office/powerpoint/2010/main" val="329713713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487</TotalTime>
  <Words>1395</Words>
  <Application>Microsoft Macintosh PowerPoint</Application>
  <PresentationFormat>Grand écran</PresentationFormat>
  <Paragraphs>104</Paragraphs>
  <Slides>40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40</vt:i4>
      </vt:variant>
    </vt:vector>
  </HeadingPairs>
  <TitlesOfParts>
    <vt:vector size="44" baseType="lpstr">
      <vt:lpstr>Arial</vt:lpstr>
      <vt:lpstr>Calibri</vt:lpstr>
      <vt:lpstr>Calibri Light</vt:lpstr>
      <vt:lpstr>Thème Office</vt:lpstr>
      <vt:lpstr>L’écriture testimoniale dans la littérature contemporaine : un domaine en extension</vt:lpstr>
      <vt:lpstr>Introduction : le témoignage comme mémoire de la terreur moderne</vt:lpstr>
      <vt:lpstr>Introduction : le témoignage comme mémoire de la terreur moderne</vt:lpstr>
      <vt:lpstr>Introduction : le témoignage comme mémoire de la terreur moderne</vt:lpstr>
      <vt:lpstr>Introduction : le témoignage comme mémoire de la terreur moderne</vt:lpstr>
      <vt:lpstr>Présentation PowerPoint</vt:lpstr>
      <vt:lpstr>Présentation PowerPoint</vt:lpstr>
      <vt:lpstr>Introduction : le témoignage comme mémoire de la terreur moderne</vt:lpstr>
      <vt:lpstr>Introduction : le témoignage comme mémoire de la terreur moderne</vt:lpstr>
      <vt:lpstr>Introduction : le témoignage comme mémoire de la terreur moderne</vt:lpstr>
      <vt:lpstr>Jean Norton Cru</vt:lpstr>
      <vt:lpstr>Les critères du bon témoignage selon Cru</vt:lpstr>
      <vt:lpstr>Sacralisation de la figure du témoin</vt:lpstr>
      <vt:lpstr>Jacques Derrida, la signature du témoignage</vt:lpstr>
      <vt:lpstr>Les fonctions du témoignage selon François Rastier</vt:lpstr>
      <vt:lpstr>      I- Causes de l'extension du domaine de la littérature testimoniale  II- Formes contemporaines de l'écriture testimoniale  III- Objets contemporains de l'intolérable </vt:lpstr>
      <vt:lpstr>I- Causes de l'extension du domaine de la littérature testimoniale</vt:lpstr>
      <vt:lpstr>I-A. Un nouvel intérêt pour l’Histoire</vt:lpstr>
      <vt:lpstr>I-B. La disparition progressive des témoins directs</vt:lpstr>
      <vt:lpstr>I-C. De nouvelles formes de violences</vt:lpstr>
      <vt:lpstr>I-D. Des questionnements éthiques</vt:lpstr>
      <vt:lpstr>II- Formes contemporaines de l’écriture testimoniale</vt:lpstr>
      <vt:lpstr>Théâtre : le Groupov, Rwanda 94</vt:lpstr>
      <vt:lpstr>Peinture : Vann Nath </vt:lpstr>
      <vt:lpstr>Cinéma : Rithy Pahn</vt:lpstr>
      <vt:lpstr>II-A. Les écrits testimoniaux non fictionnels 1) Le témoignage</vt:lpstr>
      <vt:lpstr>II-A. Les écrits testimoniaux non fictionnels 2) L’enquête de seconde main : le témoignage de témoignages</vt:lpstr>
      <vt:lpstr>II-A. Les écrits testimoniaux non fictionnels 2) L’enquête de seconde main : le témoignage de témoignages</vt:lpstr>
      <vt:lpstr>Jean Hatzfeld</vt:lpstr>
      <vt:lpstr>Présentation PowerPoint</vt:lpstr>
      <vt:lpstr>Yannick Haenel, Notre solitude, 2021</vt:lpstr>
      <vt:lpstr>II-B. Les écrits testimoniaux fictionnels</vt:lpstr>
      <vt:lpstr>Jonathan Littell, Les Bienveillantes, 2006</vt:lpstr>
      <vt:lpstr>Richard Rechtmann, Les Vivantes (2013) </vt:lpstr>
      <vt:lpstr>Yannick Haenel Jan Karski, 2009 </vt:lpstr>
      <vt:lpstr>Patrick Boucheron</vt:lpstr>
      <vt:lpstr>II-B. Les écrits testimoniaux fictionnels</vt:lpstr>
      <vt:lpstr>Nicole Caligaris, Oskotenie (2008)</vt:lpstr>
      <vt:lpstr>Présentation PowerPoint</vt:lpstr>
      <vt:lpstr>II-B. Les écrits testimoniaux fictionnels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12</cp:revision>
  <dcterms:created xsi:type="dcterms:W3CDTF">2026-10-15T06:20:14Z</dcterms:created>
  <dcterms:modified xsi:type="dcterms:W3CDTF">2026-10-17T09:32:32Z</dcterms:modified>
</cp:coreProperties>
</file>